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4" r:id="rId9"/>
    <p:sldId id="264" r:id="rId10"/>
    <p:sldId id="265" r:id="rId11"/>
    <p:sldId id="266" r:id="rId12"/>
    <p:sldId id="270" r:id="rId13"/>
    <p:sldId id="271" r:id="rId14"/>
    <p:sldId id="268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4F008A-F5E5-466C-96AB-759EC99A0ABC}">
          <p14:sldIdLst>
            <p14:sldId id="256"/>
          </p14:sldIdLst>
        </p14:section>
        <p14:section name="Základné pojmy" id="{1DAE8AD1-4CA6-47E1-B9B0-A7A31955CCF2}">
          <p14:sldIdLst>
            <p14:sldId id="257"/>
            <p14:sldId id="258"/>
            <p14:sldId id="259"/>
            <p14:sldId id="260"/>
            <p14:sldId id="262"/>
          </p14:sldIdLst>
        </p14:section>
        <p14:section name="Čísla m_k" id="{585AF66D-553A-46C0-BBE9-9403BF1B59CC}">
          <p14:sldIdLst>
            <p14:sldId id="263"/>
          </p14:sldIdLst>
        </p14:section>
        <p14:section name="Problém" id="{B85AA44C-6B82-4B13-8C5C-7BE4957F28BB}">
          <p14:sldIdLst>
            <p14:sldId id="274"/>
          </p14:sldIdLst>
        </p14:section>
        <p14:section name="ba-graph" id="{88B76105-728D-4807-B99A-5972539893A6}">
          <p14:sldIdLst>
            <p14:sldId id="264"/>
            <p14:sldId id="265"/>
            <p14:sldId id="266"/>
          </p14:sldIdLst>
        </p14:section>
        <p14:section name="Výsledky" id="{F08C13AB-37C9-4159-8414-843C3A51E342}">
          <p14:sldIdLst>
            <p14:sldId id="270"/>
            <p14:sldId id="271"/>
            <p14:sldId id="268"/>
            <p14:sldId id="272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Agarsky" initials="IA" lastIdx="1" clrIdx="0">
    <p:extLst>
      <p:ext uri="{19B8F6BF-5375-455C-9EA6-DF929625EA0E}">
        <p15:presenceInfo xmlns:p15="http://schemas.microsoft.com/office/powerpoint/2012/main" userId="ce9b7070c71879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1672" autoAdjust="0"/>
  </p:normalViewPr>
  <p:slideViewPr>
    <p:cSldViewPr snapToGrid="0">
      <p:cViewPr varScale="1">
        <p:scale>
          <a:sx n="53" d="100"/>
          <a:sy n="53" d="100"/>
        </p:scale>
        <p:origin x="16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09:00:28.61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4138-E2E8-4B5B-93C1-15932C856AB5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FB39-3E7D-41E6-AD4E-68F361502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</a:t>
            </a:r>
            <a:r>
              <a:rPr lang="sk-SK" dirty="0" err="1"/>
              <a:t>áme</a:t>
            </a:r>
            <a:r>
              <a:rPr lang="sk-SK" dirty="0"/>
              <a:t> na to aby žiaden vrchol </a:t>
            </a:r>
            <a:r>
              <a:rPr lang="sk-SK"/>
              <a:t>nemal viacero trčiacich hrán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nemodifikovaný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cc3 ale 4, toto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nevadí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vnorení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cc3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119/120 p=119, q =120</a:t>
            </a:r>
          </a:p>
          <a:p>
            <a:r>
              <a:rPr lang="en-US" dirty="0" err="1"/>
              <a:t>Vnoreni</a:t>
            </a:r>
            <a:r>
              <a:rPr lang="en-US" dirty="0"/>
              <a:t> = 3</a:t>
            </a:r>
          </a:p>
          <a:p>
            <a:r>
              <a:rPr lang="en-US" dirty="0" err="1"/>
              <a:t>Pocet</a:t>
            </a:r>
            <a:r>
              <a:rPr lang="en-US" dirty="0"/>
              <a:t> </a:t>
            </a:r>
            <a:r>
              <a:rPr lang="en-US" dirty="0" err="1"/>
              <a:t>vrcholov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zaciatku</a:t>
            </a:r>
            <a:r>
              <a:rPr lang="en-US" dirty="0"/>
              <a:t>: 453 + 3 = 456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− 3</m:t>
                        </m:r>
                      </m:den>
                    </m:f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4/5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Dostava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rovnica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y = 1/10 (2x-3),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ktora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celociselne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riesenia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Teda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taky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graf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neexistuje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k-SK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2</a:t>
                </a:r>
                <a:r>
                  <a:rPr lang="sk-SK" b="0" i="0">
                    <a:latin typeface="Cambria Math" panose="02040503050406030204" pitchFamily="18" charset="0"/>
                  </a:rPr>
                  <a:t>𝑥</a:t>
                </a:r>
                <a:r>
                  <a:rPr lang="en-US" b="0" i="0">
                    <a:latin typeface="Cambria Math" panose="02040503050406030204" pitchFamily="18" charset="0"/>
                  </a:rPr>
                  <a:t> −2𝑦 −3</a:t>
                </a:r>
                <a:r>
                  <a:rPr lang="sk-SK" b="0" i="0">
                    <a:latin typeface="Cambria Math" panose="02040503050406030204" pitchFamily="18" charset="0"/>
                  </a:rPr>
                  <a:t>)/(</a:t>
                </a:r>
                <a:r>
                  <a:rPr lang="en-US" b="0" i="0">
                    <a:latin typeface="Cambria Math" panose="02040503050406030204" pitchFamily="18" charset="0"/>
                  </a:rPr>
                  <a:t>2𝑥 − 3</a:t>
                </a:r>
                <a:r>
                  <a:rPr lang="sk-SK" b="0" i="0">
                    <a:latin typeface="Cambria Math" panose="02040503050406030204" pitchFamily="18" charset="0"/>
                  </a:rPr>
                  <a:t>)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4/5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Dostava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rovnica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y = 1/10 (2x-3),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ktora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celociselne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riesenia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Teda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taky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graf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neexistuje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 cc4 a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dolnu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hranicu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4/5,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dostava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rovnica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y=(x-2)/5</a:t>
            </a:r>
            <a:br>
              <a:rPr lang="es-ES" dirty="0"/>
            </a:br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y=1 =&gt; x=7</a:t>
            </a:r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y=2 =&gt; x=12</a:t>
            </a:r>
            <a:br>
              <a:rPr lang="es-ES" dirty="0"/>
            </a:b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y=3 =&gt; x=17 (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pouzity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 cc4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y=3, ale x=33)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FB39-3E7D-41E6-AD4E-68F361502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B2A0-63E8-42DE-85F6-5D81EA569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Covering cubic graphs with perfect matchings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3233F-678E-4791-A498-8FCCDADB5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Ivan Agarsk</a:t>
            </a:r>
            <a:r>
              <a:rPr lang="sk-SK"/>
              <a:t>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91C52-3BC6-4C67-8764-40717387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sk-SK"/>
              <a:t>Vytváranie multipolov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3E13-13E9-4F01-A6EC-8D41036B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 – </a:t>
            </a:r>
            <a:r>
              <a:rPr lang="sk-SK" dirty="0">
                <a:solidFill>
                  <a:schemeClr val="tx1"/>
                </a:solidFill>
              </a:rPr>
              <a:t>rozseknutie jednej hrany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 – </a:t>
            </a:r>
            <a:r>
              <a:rPr lang="en-US" dirty="0" err="1">
                <a:solidFill>
                  <a:schemeClr val="tx1"/>
                </a:solidFill>
              </a:rPr>
              <a:t>odobratie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jedn</a:t>
            </a:r>
            <a:r>
              <a:rPr lang="sk-SK" dirty="0" err="1">
                <a:solidFill>
                  <a:schemeClr val="tx1"/>
                </a:solidFill>
              </a:rPr>
              <a:t>ého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vrchola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 </a:t>
            </a:r>
            <a:endParaRPr lang="sk-SK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rozseknutie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dvoch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nesused</a:t>
            </a:r>
            <a:r>
              <a:rPr lang="sk-SK" dirty="0" err="1">
                <a:solidFill>
                  <a:schemeClr val="tx1"/>
                </a:solidFill>
              </a:rPr>
              <a:t>ných</a:t>
            </a:r>
            <a:r>
              <a:rPr lang="en-US" dirty="0">
                <a:solidFill>
                  <a:schemeClr val="tx1"/>
                </a:solidFill>
              </a:rPr>
              <a:t> h</a:t>
            </a:r>
            <a:r>
              <a:rPr lang="sk-SK" dirty="0">
                <a:solidFill>
                  <a:schemeClr val="tx1"/>
                </a:solidFill>
              </a:rPr>
              <a:t>rán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tx1"/>
                </a:solidFill>
              </a:rPr>
              <a:t>odobratie dvoch susedných vrcholov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sk-SK" dirty="0">
                <a:solidFill>
                  <a:schemeClr val="tx1"/>
                </a:solidFill>
              </a:rPr>
              <a:t>rozseknutie jednej hrany a odobratie jedného </a:t>
            </a:r>
            <a:r>
              <a:rPr lang="sk-SK" dirty="0" err="1">
                <a:solidFill>
                  <a:schemeClr val="tx1"/>
                </a:solidFill>
              </a:rPr>
              <a:t>vrchola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1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26E89-53F1-4829-A2DE-C000B68C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sk-SK"/>
              <a:t>Hľadanie najlepších pokrytí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B4C3-8625-4048-B065-ED89AD93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</a:t>
            </a:r>
            <a:r>
              <a:rPr lang="sk-SK">
                <a:solidFill>
                  <a:schemeClr val="tx1"/>
                </a:solidFill>
              </a:rPr>
              <a:t>á</a:t>
            </a:r>
            <a:r>
              <a:rPr lang="en-US">
                <a:solidFill>
                  <a:schemeClr val="tx1"/>
                </a:solidFill>
              </a:rPr>
              <a:t>jde</a:t>
            </a:r>
            <a:r>
              <a:rPr lang="sk-SK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e v</a:t>
            </a:r>
            <a:r>
              <a:rPr lang="sk-SK">
                <a:solidFill>
                  <a:schemeClr val="tx1"/>
                </a:solidFill>
              </a:rPr>
              <a:t>šetky perfektné párenia</a:t>
            </a:r>
          </a:p>
          <a:p>
            <a:r>
              <a:rPr lang="sk-SK">
                <a:solidFill>
                  <a:schemeClr val="tx1"/>
                </a:solidFill>
              </a:rPr>
              <a:t>Pre každú trojicu vypočítame pokrytie</a:t>
            </a:r>
          </a:p>
          <a:p>
            <a:r>
              <a:rPr lang="sk-SK">
                <a:solidFill>
                  <a:schemeClr val="tx1"/>
                </a:solidFill>
              </a:rPr>
              <a:t>Vyberieme max</a:t>
            </a:r>
          </a:p>
          <a:p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Pre multipoly, nas zaujíma aj ako sú pokryté trčiace hrany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5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DF45-3392-4524-AB5A-18663DE8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sk-SK" dirty="0"/>
              <a:t>Výsledky</a:t>
            </a:r>
            <a:r>
              <a:rPr lang="en-US" dirty="0"/>
              <a:t> – </a:t>
            </a:r>
            <a:r>
              <a:rPr lang="sk-SK" dirty="0"/>
              <a:t>cyklická súvislosť 3 (k</a:t>
            </a:r>
            <a:r>
              <a:rPr lang="en-US" dirty="0"/>
              <a:t> = 3</a:t>
            </a:r>
            <a:r>
              <a:rPr lang="sk-SK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5361877" cy="4058751"/>
              </a:xfrm>
            </p:spPr>
            <p:txBody>
              <a:bodyPr anchor="t">
                <a:normAutofit/>
              </a:bodyPr>
              <a:lstStyle/>
              <a:p>
                <a:r>
                  <a:rPr lang="sk-SK" sz="2400" dirty="0"/>
                  <a:t>Interval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/>
                  <a:t>, 1</a:t>
                </a:r>
                <a:r>
                  <a:rPr lang="sk-SK" sz="2400" dirty="0"/>
                  <a:t>)</a:t>
                </a:r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sk-SK" sz="2400" dirty="0"/>
              </a:p>
              <a:p>
                <a:r>
                  <a:rPr lang="sk-SK" sz="2400" dirty="0"/>
                  <a:t>Počet vnorení: </a:t>
                </a:r>
                <a:r>
                  <a:rPr lang="en-US" sz="2400" dirty="0"/>
                  <a:t>3(q - p)</a:t>
                </a:r>
                <a:endParaRPr lang="sk-SK" sz="2400" dirty="0"/>
              </a:p>
              <a:p>
                <a:r>
                  <a:rPr lang="sk-SK" sz="2400" dirty="0"/>
                  <a:t>Počet vrcholov v začiatočnom grafe: </a:t>
                </a:r>
                <a:br>
                  <a:rPr lang="en-US" sz="2400" dirty="0"/>
                </a:br>
                <a:r>
                  <a:rPr lang="en-US" sz="2400" dirty="0"/>
                  <a:t>27</a:t>
                </a:r>
                <a:r>
                  <a:rPr lang="sk-SK" sz="2400" dirty="0"/>
                  <a:t>p </a:t>
                </a:r>
                <a:r>
                  <a:rPr lang="en-US" sz="2400" dirty="0"/>
                  <a:t>- 23q + 3(q - 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5361877" cy="405875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D1E4A96-A528-4A86-9B45-D2D8692A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81" y="1998132"/>
            <a:ext cx="4793381" cy="34497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F94064-8268-4679-B04C-985065FDF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880" y="2177879"/>
            <a:ext cx="4385983" cy="3090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69274-48D3-4DB2-B1CD-00F05DC64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182" y="2613684"/>
            <a:ext cx="1950574" cy="2218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41EF1-A061-411F-AC29-442229FE4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2957" y="2441689"/>
            <a:ext cx="1954022" cy="25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BDF45-3392-4524-AB5A-18663DE8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9" y="963506"/>
            <a:ext cx="4060842" cy="4827693"/>
          </a:xfrm>
        </p:spPr>
        <p:txBody>
          <a:bodyPr>
            <a:normAutofit/>
          </a:bodyPr>
          <a:lstStyle/>
          <a:p>
            <a:pPr algn="r"/>
            <a:r>
              <a:rPr lang="sk-SK" dirty="0"/>
              <a:t>Výsledky</a:t>
            </a:r>
            <a:r>
              <a:rPr lang="en-US" dirty="0"/>
              <a:t> – </a:t>
            </a:r>
            <a:r>
              <a:rPr lang="sk-SK" dirty="0"/>
              <a:t>cyklická súvislosť 3 (k</a:t>
            </a:r>
            <a:r>
              <a:rPr lang="en-US" dirty="0"/>
              <a:t> = 3</a:t>
            </a:r>
            <a:r>
              <a:rPr lang="sk-SK" dirty="0"/>
              <a:t>)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effectLst/>
            </p:spPr>
            <p:txBody>
              <a:bodyPr anchor="ctr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sk-SK" dirty="0" err="1">
                    <a:solidFill>
                      <a:schemeClr val="tx1"/>
                    </a:solidFill>
                  </a:rPr>
                  <a:t>šeobecne</a:t>
                </a:r>
                <a:r>
                  <a:rPr lang="sk-SK" dirty="0">
                    <a:solidFill>
                      <a:schemeClr val="tx1"/>
                    </a:solidFill>
                  </a:rPr>
                  <a:t> pre interval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1</a:t>
                </a:r>
                <a:r>
                  <a:rPr lang="sk-SK" dirty="0">
                    <a:solidFill>
                      <a:schemeClr val="tx1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, x </a:t>
                </a:r>
                <a:r>
                  <a:rPr lang="sk-SK" dirty="0">
                    <a:solidFill>
                      <a:schemeClr val="tx1"/>
                    </a:solidFill>
                  </a:rPr>
                  <a:t>počet hrán, y počet nepokrytých hrán v grafe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Počet vnorení: </a:t>
                </a:r>
                <a:r>
                  <a:rPr lang="en-US" dirty="0">
                    <a:solidFill>
                      <a:schemeClr val="tx1"/>
                    </a:solidFill>
                  </a:rPr>
                  <a:t>3(q – p)</a:t>
                </a:r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Počet vrcholov v začiatočnom grafe: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sk-SK" dirty="0">
                    <a:solidFill>
                      <a:schemeClr val="tx1"/>
                    </a:solidFill>
                  </a:rPr>
                  <a:t>(2x </a:t>
                </a:r>
                <a:r>
                  <a:rPr lang="en-US" dirty="0">
                    <a:solidFill>
                      <a:schemeClr val="tx1"/>
                    </a:solidFill>
                  </a:rPr>
                  <a:t>– 3</a:t>
                </a:r>
                <a:r>
                  <a:rPr lang="sk-SK" dirty="0">
                    <a:solidFill>
                      <a:schemeClr val="tx1"/>
                    </a:solidFill>
                  </a:rPr>
                  <a:t>)p </a:t>
                </a:r>
                <a:r>
                  <a:rPr lang="en-US" dirty="0">
                    <a:solidFill>
                      <a:schemeClr val="tx1"/>
                    </a:solidFill>
                  </a:rPr>
                  <a:t>– (2x – 2y – 3)q + 3(q – 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86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DF45-3392-4524-AB5A-18663DE8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011" y="609600"/>
            <a:ext cx="6310546" cy="12962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Výsledky </a:t>
            </a:r>
            <a:r>
              <a:rPr lang="en-US" dirty="0"/>
              <a:t>– </a:t>
            </a:r>
            <a:r>
              <a:rPr lang="sk-SK" dirty="0"/>
              <a:t>cyklická súvislosť 4</a:t>
            </a:r>
            <a:r>
              <a:rPr lang="en-US" dirty="0"/>
              <a:t> (k = 4)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1A55B-8C56-492F-B317-105830EC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0" y="1"/>
            <a:ext cx="469053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4843BA-DEF9-406F-8134-09F810F0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32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364F4BD5-A126-4C7C-8D23-CFD40A6C2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9" y="744648"/>
            <a:ext cx="3225219" cy="2418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267D7-E43B-43B0-8BE6-1605BBE24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40079" y="3675601"/>
            <a:ext cx="3217333" cy="24565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7011" y="2246786"/>
                <a:ext cx="6310546" cy="388539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36FE36"/>
                  </a:buClr>
                </a:pPr>
                <a:r>
                  <a:rPr lang="en-US" sz="2400" dirty="0"/>
                  <a:t>Interval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400" dirty="0"/>
                  <a:t>, 1)</a:t>
                </a:r>
              </a:p>
              <a:p>
                <a:pPr>
                  <a:buClr>
                    <a:srgbClr val="36FE36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buClr>
                    <a:srgbClr val="36FE36"/>
                  </a:buClr>
                </a:pPr>
                <a:r>
                  <a:rPr lang="sk-SK" sz="2400" dirty="0"/>
                  <a:t>Počet vnorení: </a:t>
                </a:r>
                <a:r>
                  <a:rPr lang="en-US" sz="2400" dirty="0"/>
                  <a:t>12(q - p)</a:t>
                </a:r>
                <a:endParaRPr lang="sk-SK" sz="2400" dirty="0"/>
              </a:p>
              <a:p>
                <a:pPr>
                  <a:buClr>
                    <a:srgbClr val="36FE36"/>
                  </a:buClr>
                </a:pPr>
                <a:r>
                  <a:rPr lang="sk-SK" sz="2400" dirty="0"/>
                  <a:t>Počet </a:t>
                </a:r>
                <a:r>
                  <a:rPr lang="en-US" sz="2400" dirty="0" err="1"/>
                  <a:t>Petersenov</a:t>
                </a:r>
                <a:r>
                  <a:rPr lang="sk-SK" sz="2400" dirty="0" err="1"/>
                  <a:t>ých</a:t>
                </a:r>
                <a:r>
                  <a:rPr lang="sk-SK" sz="2400" dirty="0"/>
                  <a:t> 4</a:t>
                </a:r>
                <a:r>
                  <a:rPr lang="en-US" sz="2400" dirty="0"/>
                  <a:t>-</a:t>
                </a:r>
                <a:r>
                  <a:rPr lang="en-US" sz="2400" dirty="0" err="1"/>
                  <a:t>polov</a:t>
                </a:r>
                <a:r>
                  <a:rPr lang="sk-SK" sz="2400" dirty="0"/>
                  <a:t> v začiatočnom grafe: </a:t>
                </a:r>
                <a:br>
                  <a:rPr lang="en-US" sz="2400" dirty="0"/>
                </a:br>
                <a:r>
                  <a:rPr lang="en-US" sz="2400" dirty="0"/>
                  <a:t>31</a:t>
                </a:r>
                <a:r>
                  <a:rPr lang="sk-SK" sz="2400" dirty="0"/>
                  <a:t>p </a:t>
                </a:r>
                <a:r>
                  <a:rPr lang="en-US" sz="2400" dirty="0"/>
                  <a:t>- 28q + 12(q - p)</a:t>
                </a:r>
              </a:p>
              <a:p>
                <a:pPr>
                  <a:buClr>
                    <a:srgbClr val="36FE36"/>
                  </a:buClr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7011" y="2246786"/>
                <a:ext cx="6310546" cy="388539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15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BDF45-3392-4524-AB5A-18663DE8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23" y="963506"/>
            <a:ext cx="3989588" cy="4827693"/>
          </a:xfrm>
        </p:spPr>
        <p:txBody>
          <a:bodyPr>
            <a:normAutofit/>
          </a:bodyPr>
          <a:lstStyle/>
          <a:p>
            <a:pPr algn="r"/>
            <a:r>
              <a:rPr lang="sk-SK" dirty="0"/>
              <a:t>Výsledky</a:t>
            </a:r>
            <a:r>
              <a:rPr lang="en-US" dirty="0"/>
              <a:t> – </a:t>
            </a:r>
            <a:r>
              <a:rPr lang="sk-SK" dirty="0"/>
              <a:t>cyklická súvislosť </a:t>
            </a:r>
            <a:r>
              <a:rPr lang="en-US" dirty="0"/>
              <a:t>4</a:t>
            </a:r>
            <a:r>
              <a:rPr lang="sk-SK" dirty="0"/>
              <a:t> (k</a:t>
            </a:r>
            <a:r>
              <a:rPr lang="en-US" dirty="0"/>
              <a:t> = 4</a:t>
            </a:r>
            <a:r>
              <a:rPr lang="sk-SK" dirty="0"/>
              <a:t>)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effectLst/>
            </p:spPr>
            <p:txBody>
              <a:bodyPr anchor="ctr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sk-SK" dirty="0" err="1">
                    <a:solidFill>
                      <a:schemeClr val="tx1"/>
                    </a:solidFill>
                  </a:rPr>
                  <a:t>šeobecne</a:t>
                </a:r>
                <a:r>
                  <a:rPr lang="sk-SK" dirty="0">
                    <a:solidFill>
                      <a:schemeClr val="tx1"/>
                    </a:solidFill>
                  </a:rPr>
                  <a:t> pre interval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1</a:t>
                </a:r>
                <a:r>
                  <a:rPr lang="sk-SK" dirty="0">
                    <a:solidFill>
                      <a:schemeClr val="tx1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, x </a:t>
                </a:r>
                <a:r>
                  <a:rPr lang="sk-SK" dirty="0">
                    <a:solidFill>
                      <a:schemeClr val="tx1"/>
                    </a:solidFill>
                  </a:rPr>
                  <a:t>počet hrán, y počet nepokrytých hrán v grafe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Počet vnorení: </a:t>
                </a:r>
                <a:r>
                  <a:rPr lang="en-US" dirty="0">
                    <a:solidFill>
                      <a:schemeClr val="tx1"/>
                    </a:solidFill>
                  </a:rPr>
                  <a:t>12(q – p)</a:t>
                </a:r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Počet vrcholov v začiatočnom grafe: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sk-SK" dirty="0">
                    <a:solidFill>
                      <a:schemeClr val="tx1"/>
                    </a:solidFill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</a:rPr>
                  <a:t>x - 2</a:t>
                </a:r>
                <a:r>
                  <a:rPr lang="sk-SK" dirty="0">
                    <a:solidFill>
                      <a:schemeClr val="tx1"/>
                    </a:solidFill>
                  </a:rPr>
                  <a:t>)p </a:t>
                </a:r>
                <a:r>
                  <a:rPr lang="en-US" dirty="0">
                    <a:solidFill>
                      <a:schemeClr val="tx1"/>
                    </a:solidFill>
                  </a:rPr>
                  <a:t>– (x - y - 2)q + 12(q – 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4B32C-017A-448E-97A9-C457F317E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1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D1B39-866A-4078-84E8-BCE2D5EA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sk-SK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Bonus	</a:t>
            </a:r>
            <a:endParaRPr lang="en-US" sz="280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9F17B-BB4B-4888-B2CE-009B4AC9F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3078749" cy="4482084"/>
              </a:xfrm>
            </p:spPr>
            <p:txBody>
              <a:bodyPr anchor="t">
                <a:normAutofit/>
              </a:bodyPr>
              <a:lstStyle/>
              <a:p>
                <a:r>
                  <a:rPr lang="sk-SK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Cyklická súvislosť 5</a:t>
                </a:r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endParaRPr lang="en-US" sz="18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Interval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94</m:t>
                            </m:r>
                          </m:num>
                          <m:den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102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)</a:t>
                </a:r>
              </a:p>
              <a:p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18 </a:t>
                </a:r>
                <a:r>
                  <a:rPr lang="en-US" dirty="0" err="1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vrcholov</a:t>
                </a:r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, 21/23, 5/5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9F17B-BB4B-4888-B2CE-009B4AC9F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3078749" cy="44820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B0E00D6-84E5-4727-A9EB-9214510F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02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D9B52-B24F-4F14-B293-5C59C409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sk-SK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Základné pojmy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742C-3793-4039-A73F-FB53D226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r>
              <a:rPr lang="sk-SK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Kubický graf</a:t>
            </a:r>
          </a:p>
          <a:p>
            <a:endParaRPr lang="sk-SK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A6176-258D-4869-944A-199C022A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47" y="643466"/>
            <a:ext cx="63851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6B01-9FD2-4B5D-9266-FA20A3DA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</a:t>
            </a:r>
            <a:r>
              <a:rPr lang="sk-SK" dirty="0" err="1"/>
              <a:t>pojm</a:t>
            </a:r>
            <a:r>
              <a:rPr lang="en-US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FFF4-5A50-4AD7-B3C6-164BBB17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Perfektn</a:t>
            </a:r>
            <a:r>
              <a:rPr lang="sk-SK" dirty="0"/>
              <a:t>é párenia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88F5B-04C7-4232-B216-DFFD61ED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456839"/>
            <a:ext cx="3062764" cy="260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65BF1-8E0C-4D3B-8936-DB724A10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2456839"/>
            <a:ext cx="2881746" cy="2612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D3A54-5931-41D9-B397-20F6A0B21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937" y="2456839"/>
            <a:ext cx="3010136" cy="26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2CEA9-27C0-4AAA-A4CC-ABC81DC4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sk-SK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Základné pojmy</a:t>
            </a:r>
            <a:endParaRPr lang="en-US" sz="280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A7F5-4A2E-49B1-9ABB-DE52964F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r>
              <a:rPr lang="en-US" sz="1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Snarky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AB473-47BF-4B02-B312-FAF8C274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47" y="643466"/>
            <a:ext cx="63851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F765-F44C-49D5-9605-6F543F91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Základné pojmy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E5ED-8B0A-4764-872E-EB7469A3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Multip</a:t>
            </a:r>
            <a:r>
              <a:rPr lang="sk-SK"/>
              <a:t>oly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BD70E-4B5D-4158-8FB9-80F88449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40" y="2876143"/>
            <a:ext cx="3191320" cy="2915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5F477-30A9-4C49-859F-707E251F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040" y="2870497"/>
            <a:ext cx="3048427" cy="29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49CE-B2F7-4AD6-99B3-706F5B43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pojmy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8A7B-F621-4566-9620-0B818205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Cyklická súvislosť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D41B9-BE68-4CA9-9638-D500EB7B5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34" y="2377553"/>
            <a:ext cx="6839684" cy="34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9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3A5E8-96A7-4280-ABD0-BA997B5C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sk-SK"/>
              <a:t>Čísla m</a:t>
            </a:r>
            <a:r>
              <a:rPr lang="sk-SK" baseline="-25000"/>
              <a:t>k</a:t>
            </a:r>
            <a:endParaRPr lang="en-US" baseline="-25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0419B-E990-40A9-ADD0-8D45A328E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effectLst/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func>
                          <m:func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∪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maximum </a:t>
                </a:r>
                <a:r>
                  <a:rPr lang="en-US" dirty="0" err="1">
                    <a:solidFill>
                      <a:schemeClr val="tx1"/>
                    </a:solidFill>
                  </a:rPr>
                  <a:t>cez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sk-SK" dirty="0">
                    <a:solidFill>
                      <a:schemeClr val="tx1"/>
                    </a:solidFill>
                  </a:rPr>
                  <a:t>všetky </a:t>
                </a:r>
                <a:r>
                  <a:rPr lang="en-US" dirty="0">
                    <a:solidFill>
                      <a:schemeClr val="tx1"/>
                    </a:solidFill>
                  </a:rPr>
                  <a:t>k-</a:t>
                </a:r>
                <a:r>
                  <a:rPr lang="en-US" dirty="0" err="1">
                    <a:solidFill>
                      <a:schemeClr val="tx1"/>
                    </a:solidFill>
                  </a:rPr>
                  <a:t>podmno</a:t>
                </a:r>
                <a:r>
                  <a:rPr lang="sk-SK" dirty="0" err="1">
                    <a:solidFill>
                      <a:schemeClr val="tx1"/>
                    </a:solidFill>
                  </a:rPr>
                  <a:t>žiny</a:t>
                </a:r>
                <a:r>
                  <a:rPr lang="sk-SK" dirty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>
                    <a:solidFill>
                      <a:schemeClr val="tx1"/>
                    </a:solidFill>
                  </a:rPr>
                  <a:t>perfek</a:t>
                </a:r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sk-SK" dirty="0" err="1">
                    <a:solidFill>
                      <a:schemeClr val="tx1"/>
                    </a:solidFill>
                  </a:rPr>
                  <a:t>ných</a:t>
                </a:r>
                <a:r>
                  <a:rPr lang="sk-SK" dirty="0">
                    <a:solidFill>
                      <a:schemeClr val="tx1"/>
                    </a:solidFill>
                  </a:rPr>
                  <a:t> párení v grafe, </a:t>
                </a:r>
                <a:r>
                  <a:rPr lang="sk-SK" dirty="0" err="1">
                    <a:solidFill>
                      <a:schemeClr val="tx1"/>
                    </a:solidFill>
                  </a:rPr>
                  <a:t>infímum</a:t>
                </a:r>
                <a:r>
                  <a:rPr lang="sk-SK" dirty="0">
                    <a:solidFill>
                      <a:schemeClr val="tx1"/>
                    </a:solidFill>
                  </a:rPr>
                  <a:t> cez všetky kubické </a:t>
                </a:r>
                <a:r>
                  <a:rPr lang="sk-SK" dirty="0" err="1">
                    <a:solidFill>
                      <a:schemeClr val="tx1"/>
                    </a:solidFill>
                  </a:rPr>
                  <a:t>bezmostové</a:t>
                </a:r>
                <a:r>
                  <a:rPr lang="sk-SK" dirty="0">
                    <a:solidFill>
                      <a:schemeClr val="tx1"/>
                    </a:solidFill>
                  </a:rPr>
                  <a:t> grafy.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 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(4/5)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0419B-E990-40A9-ADD0-8D45A328E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2195B-9556-4B16-8AF1-B0E0B2E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sk-SK"/>
              <a:t>Problém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9DFDE-01E9-46E6-B6ED-3A1F6D86D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effectLst/>
            </p:spPr>
            <p:txBody>
              <a:bodyPr anchor="ctr">
                <a:normAutofit/>
              </a:bodyPr>
              <a:lstStyle/>
              <a:p>
                <a:r>
                  <a:rPr lang="sk-SK">
                    <a:solidFill>
                      <a:schemeClr val="tx1"/>
                    </a:solidFill>
                  </a:rPr>
                  <a:t>Problém: Nech</a:t>
                </a:r>
                <a:r>
                  <a:rPr lang="en-US">
                    <a:solidFill>
                      <a:schemeClr val="tx1"/>
                    </a:solidFill>
                  </a:rPr>
                  <a:t> 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(0</a:t>
                </a:r>
                <a:r>
                  <a:rPr lang="sk-SK">
                    <a:solidFill>
                      <a:schemeClr val="tx1"/>
                    </a:solidFill>
                  </a:rPr>
                  <a:t>,</a:t>
                </a:r>
                <a:r>
                  <a:rPr lang="en-US">
                    <a:solidFill>
                      <a:schemeClr val="tx1"/>
                    </a:solidFill>
                  </a:rPr>
                  <a:t> 1)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sk-SK">
                    <a:solidFill>
                      <a:schemeClr val="tx1"/>
                    </a:solidFill>
                  </a:rPr>
                  <a:t> </a:t>
                </a:r>
                <a:r>
                  <a:rPr lang="en-US">
                    <a:solidFill>
                      <a:schemeClr val="tx1"/>
                    </a:solidFill>
                  </a:rPr>
                  <a:t>Q </a:t>
                </a:r>
                <a:r>
                  <a:rPr lang="sk-SK">
                    <a:solidFill>
                      <a:schemeClr val="tx1"/>
                    </a:solidFill>
                  </a:rPr>
                  <a:t>je zlomok</a:t>
                </a:r>
                <a:r>
                  <a:rPr lang="en-US">
                    <a:solidFill>
                      <a:schemeClr val="tx1"/>
                    </a:solidFill>
                  </a:rPr>
                  <a:t> </a:t>
                </a:r>
                <a:r>
                  <a:rPr lang="sk-SK">
                    <a:solidFill>
                      <a:schemeClr val="tx1"/>
                    </a:solidFill>
                  </a:rPr>
                  <a:t>a</a:t>
                </a:r>
                <a:r>
                  <a:rPr lang="en-US">
                    <a:solidFill>
                      <a:schemeClr val="tx1"/>
                    </a:solidFill>
                  </a:rPr>
                  <a:t> k ≥ 2 </a:t>
                </a:r>
                <a:r>
                  <a:rPr lang="sk-SK">
                    <a:solidFill>
                      <a:schemeClr val="tx1"/>
                    </a:solidFill>
                  </a:rPr>
                  <a:t>je prirodzené číslo</a:t>
                </a:r>
                <a:r>
                  <a:rPr lang="en-US">
                    <a:solidFill>
                      <a:schemeClr val="tx1"/>
                    </a:solidFill>
                  </a:rPr>
                  <a:t>. </a:t>
                </a:r>
                <a:r>
                  <a:rPr lang="sk-SK">
                    <a:solidFill>
                      <a:schemeClr val="tx1"/>
                    </a:solidFill>
                  </a:rPr>
                  <a:t>Je pravda, že existuje cyklický k</a:t>
                </a:r>
                <a:r>
                  <a:rPr lang="en-US">
                    <a:solidFill>
                      <a:schemeClr val="tx1"/>
                    </a:solidFill>
                  </a:rPr>
                  <a:t>-</a:t>
                </a:r>
                <a:r>
                  <a:rPr lang="sk-SK">
                    <a:solidFill>
                      <a:schemeClr val="tx1"/>
                    </a:solidFill>
                  </a:rPr>
                  <a:t>súvislý kubický graf G taký, že </a:t>
                </a:r>
                <a:r>
                  <a:rPr lang="en-US">
                    <a:solidFill>
                      <a:schemeClr val="tx1"/>
                    </a:solidFill>
                  </a:rPr>
                  <a:t>m3(G) = r?</a:t>
                </a:r>
                <a:endParaRPr lang="sk-SK">
                  <a:solidFill>
                    <a:schemeClr val="tx1"/>
                  </a:solidFill>
                </a:endParaRPr>
              </a:p>
              <a:p>
                <a:endParaRPr lang="sk-SK">
                  <a:solidFill>
                    <a:schemeClr val="tx1"/>
                  </a:solidFill>
                </a:endParaRPr>
              </a:p>
              <a:p>
                <a:r>
                  <a:rPr lang="sk-SK">
                    <a:solidFill>
                      <a:schemeClr val="tx1"/>
                    </a:solidFill>
                  </a:rPr>
                  <a:t>Technika dilution (</a:t>
                </a:r>
                <a:r>
                  <a:rPr lang="en-US">
                    <a:solidFill>
                      <a:schemeClr val="tx1"/>
                    </a:solidFill>
                  </a:rPr>
                  <a:t>“rozriedenie”</a:t>
                </a:r>
                <a:r>
                  <a:rPr lang="sk-SK">
                    <a:solidFill>
                      <a:schemeClr val="tx1"/>
                    </a:solidFill>
                  </a:rPr>
                  <a:t>)</a:t>
                </a:r>
                <a:endParaRPr lang="en-US">
                  <a:solidFill>
                    <a:schemeClr val="tx1"/>
                  </a:solidFill>
                </a:endParaRPr>
              </a:p>
              <a:p>
                <a:endParaRPr lang="sk-SK">
                  <a:solidFill>
                    <a:schemeClr val="tx1"/>
                  </a:solidFill>
                </a:endParaRPr>
              </a:p>
              <a:p>
                <a:endParaRPr lang="sk-SK">
                  <a:solidFill>
                    <a:schemeClr val="tx1"/>
                  </a:solidFill>
                </a:endParaRPr>
              </a:p>
              <a:p>
                <a:r>
                  <a:rPr lang="en-US">
                    <a:solidFill>
                      <a:schemeClr val="tx1"/>
                    </a:solidFill>
                  </a:rPr>
                  <a:t>k = 2:   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) </a:t>
                </a:r>
                <a:endParaRPr lang="sk-SK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9DFDE-01E9-46E6-B6ED-3A1F6D86D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7765" y="963507"/>
                <a:ext cx="5959791" cy="4827694"/>
              </a:xfr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7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86A5-F4EE-48C9-8290-8E6419D2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Knižnica b</a:t>
            </a:r>
            <a:r>
              <a:rPr lang="en-US" dirty="0"/>
              <a:t>a-graph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1F7E-7905-4EC5-A382-D72A3416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Hľadanie </a:t>
            </a:r>
            <a:r>
              <a:rPr lang="sk-SK" dirty="0" err="1"/>
              <a:t>perfek</a:t>
            </a:r>
            <a:r>
              <a:rPr lang="en-US" dirty="0"/>
              <a:t>t</a:t>
            </a:r>
            <a:r>
              <a:rPr lang="sk-SK" dirty="0" err="1"/>
              <a:t>ných</a:t>
            </a:r>
            <a:r>
              <a:rPr lang="sk-SK" dirty="0"/>
              <a:t> párení v grafe </a:t>
            </a:r>
            <a:r>
              <a:rPr lang="sk-SK" dirty="0" err="1"/>
              <a:t>pomocu</a:t>
            </a:r>
            <a:r>
              <a:rPr lang="sk-SK" dirty="0"/>
              <a:t> CNF a SAT </a:t>
            </a:r>
            <a:r>
              <a:rPr lang="sk-SK" dirty="0" err="1"/>
              <a:t>solvera</a:t>
            </a:r>
            <a:r>
              <a:rPr lang="sk-SK" dirty="0"/>
              <a:t>.</a:t>
            </a:r>
            <a:endParaRPr lang="en-US" dirty="0"/>
          </a:p>
          <a:p>
            <a:r>
              <a:rPr lang="en-US" dirty="0" err="1"/>
              <a:t>Uk</a:t>
            </a:r>
            <a:r>
              <a:rPr lang="sk-SK" dirty="0" err="1"/>
              <a:t>ážka</a:t>
            </a:r>
            <a:r>
              <a:rPr lang="sk-SK" dirty="0"/>
              <a:t> CNF pre nejaký vrchol (dolný ľavý na obrázku)</a:t>
            </a:r>
          </a:p>
          <a:p>
            <a:endParaRPr lang="sk-SK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492EC-0688-4FFF-A159-43396844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38" y="3104775"/>
            <a:ext cx="2953162" cy="268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8CC14B-13E1-49D9-9720-651A7DCDFEE8}"/>
                  </a:ext>
                </a:extLst>
              </p:cNvPr>
              <p:cNvSpPr txBox="1"/>
              <p:nvPr/>
            </p:nvSpPr>
            <p:spPr>
              <a:xfrm>
                <a:off x="5313957" y="3392492"/>
                <a:ext cx="5524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/>
                        <m:t>(</m:t>
                      </m:r>
                      <m:r>
                        <m:rPr>
                          <m:nor/>
                        </m:rPr>
                        <a:rPr lang="pt-BR"/>
                        <m:t>a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m:rPr>
                          <m:nor/>
                        </m:rPr>
                        <a:rPr lang="pt-BR"/>
                        <m:t>b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m:rPr>
                          <m:nor/>
                        </m:rPr>
                        <a:rPr lang="pt-BR"/>
                        <m:t>c</m:t>
                      </m:r>
                      <m:r>
                        <m:rPr>
                          <m:nor/>
                        </m:rPr>
                        <a:rPr lang="pt-BR"/>
                        <m:t>)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pt-BR"/>
                        <m:t> (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a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b</m:t>
                      </m:r>
                      <m:r>
                        <m:rPr>
                          <m:nor/>
                        </m:rPr>
                        <a:rPr lang="pt-BR"/>
                        <m:t>)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pt-BR"/>
                        <m:t> 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b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c</m:t>
                      </m:r>
                      <m:r>
                        <m:rPr>
                          <m:nor/>
                        </m:rPr>
                        <a:rPr lang="pt-BR"/>
                        <m:t>)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pt-BR"/>
                        <m:t> 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a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pt-BR"/>
                        <m:t>c</m:t>
                      </m:r>
                      <m:r>
                        <m:rPr>
                          <m:nor/>
                        </m:rPr>
                        <a:rPr lang="pt-BR"/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8CC14B-13E1-49D9-9720-651A7DCDF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957" y="3392492"/>
                <a:ext cx="552426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FAB220-95C5-4403-AB56-68D82F584DD8}"/>
                  </a:ext>
                </a:extLst>
              </p14:cNvPr>
              <p14:cNvContentPartPr/>
              <p14:nvPr/>
            </p14:nvContentPartPr>
            <p14:xfrm>
              <a:off x="1965063" y="536566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FAB220-95C5-4403-AB56-68D82F584D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2063" y="530302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638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628</Words>
  <Application>Microsoft Office PowerPoint</Application>
  <PresentationFormat>Widescreen</PresentationFormat>
  <Paragraphs>88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Calisto MT</vt:lpstr>
      <vt:lpstr>Cambria Math</vt:lpstr>
      <vt:lpstr>Wingdings</vt:lpstr>
      <vt:lpstr>Wingdings 2</vt:lpstr>
      <vt:lpstr>Slate</vt:lpstr>
      <vt:lpstr>Covering cubic graphs with perfect matchings</vt:lpstr>
      <vt:lpstr>Základné pojmy</vt:lpstr>
      <vt:lpstr>Základné pojmy</vt:lpstr>
      <vt:lpstr>Základné pojmy</vt:lpstr>
      <vt:lpstr>Základné pojmy</vt:lpstr>
      <vt:lpstr>Základné pojmy</vt:lpstr>
      <vt:lpstr>Čísla mk</vt:lpstr>
      <vt:lpstr>Problém</vt:lpstr>
      <vt:lpstr>Knižnica ba-graph</vt:lpstr>
      <vt:lpstr>Vytváranie multipolov</vt:lpstr>
      <vt:lpstr>Hľadanie najlepších pokrytí</vt:lpstr>
      <vt:lpstr>Výsledky – cyklická súvislosť 3 (k = 3)</vt:lpstr>
      <vt:lpstr>Výsledky – cyklická súvislosť 3 (k = 3)</vt:lpstr>
      <vt:lpstr>Výsledky – cyklická súvislosť 4 (k = 4)</vt:lpstr>
      <vt:lpstr>Výsledky – cyklická súvislosť 4 (k = 4)</vt:lpstr>
      <vt:lpstr>Bonus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Covering cubic graphs with perfect matchings</dc:title>
  <dc:creator>Ivan Agarsky</dc:creator>
  <cp:lastModifiedBy>Ivan Agarsky</cp:lastModifiedBy>
  <cp:revision>5</cp:revision>
  <dcterms:created xsi:type="dcterms:W3CDTF">2020-06-30T22:28:09Z</dcterms:created>
  <dcterms:modified xsi:type="dcterms:W3CDTF">2020-07-01T14:02:17Z</dcterms:modified>
</cp:coreProperties>
</file>