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6" r:id="rId3"/>
    <p:sldId id="258" r:id="rId4"/>
    <p:sldId id="259" r:id="rId5"/>
    <p:sldId id="276" r:id="rId6"/>
    <p:sldId id="278" r:id="rId7"/>
    <p:sldId id="279" r:id="rId8"/>
    <p:sldId id="268" r:id="rId9"/>
    <p:sldId id="270" r:id="rId10"/>
    <p:sldId id="262" r:id="rId11"/>
    <p:sldId id="277" r:id="rId12"/>
    <p:sldId id="271" r:id="rId13"/>
    <p:sldId id="272" r:id="rId14"/>
    <p:sldId id="273" r:id="rId15"/>
    <p:sldId id="274" r:id="rId16"/>
    <p:sldId id="280" r:id="rId17"/>
    <p:sldId id="281" r:id="rId18"/>
    <p:sldId id="282" r:id="rId19"/>
    <p:sldId id="283" r:id="rId20"/>
    <p:sldId id="275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6FED82-57D9-4BAE-8B3C-6500DCA99A3B}">
          <p14:sldIdLst>
            <p14:sldId id="256"/>
            <p14:sldId id="266"/>
            <p14:sldId id="258"/>
            <p14:sldId id="259"/>
            <p14:sldId id="276"/>
            <p14:sldId id="278"/>
            <p14:sldId id="279"/>
            <p14:sldId id="268"/>
            <p14:sldId id="270"/>
            <p14:sldId id="262"/>
            <p14:sldId id="277"/>
            <p14:sldId id="271"/>
            <p14:sldId id="272"/>
            <p14:sldId id="273"/>
            <p14:sldId id="274"/>
            <p14:sldId id="280"/>
            <p14:sldId id="281"/>
            <p14:sldId id="282"/>
            <p14:sldId id="283"/>
            <p14:sldId id="27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20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66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42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3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64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3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67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13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2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4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2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37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35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6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65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05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ABAC53-AD37-4610-A47E-574B6042A544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A88596-58F2-4E84-9FD8-69DDD0AF7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745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B927-3962-4B80-9436-10D675E6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65" y="1769540"/>
            <a:ext cx="11765902" cy="1828801"/>
          </a:xfrm>
        </p:spPr>
        <p:txBody>
          <a:bodyPr>
            <a:normAutofit fontScale="90000"/>
          </a:bodyPr>
          <a:lstStyle/>
          <a:p>
            <a:br>
              <a:rPr lang="sk-SK" dirty="0">
                <a:solidFill>
                  <a:schemeClr val="tx1"/>
                </a:solidFill>
              </a:rPr>
            </a:br>
            <a:r>
              <a:rPr lang="fi-FI" sz="5400" dirty="0">
                <a:solidFill>
                  <a:schemeClr val="tx1"/>
                </a:solidFill>
              </a:rPr>
              <a:t>Henkinova-Hintikkova hra </a:t>
            </a:r>
            <a:br>
              <a:rPr lang="fi-FI" sz="5400" dirty="0">
                <a:solidFill>
                  <a:schemeClr val="tx1"/>
                </a:solidFill>
              </a:rPr>
            </a:br>
            <a:r>
              <a:rPr lang="fi-FI" sz="5400" dirty="0">
                <a:solidFill>
                  <a:schemeClr val="tx1"/>
                </a:solidFill>
              </a:rPr>
              <a:t>v prieskumníku štruktúr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D06F0-16C0-4C3D-B815-94C83DCB3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44034" y="5698071"/>
            <a:ext cx="9440034" cy="1049867"/>
          </a:xfrm>
        </p:spPr>
        <p:txBody>
          <a:bodyPr/>
          <a:lstStyle/>
          <a:p>
            <a:r>
              <a:rPr lang="sk-SK" dirty="0"/>
              <a:t>Richard Tóth</a:t>
            </a:r>
            <a:endParaRPr lang="cs-CZ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F6918-5193-454F-A0C5-763C4002594A}"/>
              </a:ext>
            </a:extLst>
          </p:cNvPr>
          <p:cNvSpPr txBox="1">
            <a:spLocks/>
          </p:cNvSpPr>
          <p:nvPr/>
        </p:nvSpPr>
        <p:spPr>
          <a:xfrm>
            <a:off x="5074219" y="5698070"/>
            <a:ext cx="9440034" cy="10498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Školitel: Mgr. Ján Kľuka, PhD.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71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74CE-25A4-4177-819E-19F7EB5F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Pravidlá hry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A11F4-7D23-4B79-88F4-9FD7BA004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580051"/>
                <a:ext cx="10353762" cy="4994486"/>
              </a:xfrm>
            </p:spPr>
            <p:txBody>
              <a:bodyPr>
                <a:normAutofit lnSpcReduction="10000"/>
              </a:bodyPr>
              <a:lstStyle/>
              <a:p>
                <a:pPr marL="551250" indent="-514350">
                  <a:buClr>
                    <a:schemeClr val="tx1"/>
                  </a:buClr>
                  <a:buFont typeface="+mj-lt"/>
                  <a:buAutoNum type="romanUcPeriod"/>
                </a:pPr>
                <a:r>
                  <a:rPr lang="sk-SK" sz="2400" b="1" dirty="0">
                    <a:solidFill>
                      <a:schemeClr val="tx1"/>
                    </a:solidFill>
                  </a:rPr>
                  <a:t>A</a:t>
                </a:r>
                <a:r>
                  <a:rPr lang="sk-SK" sz="2400" dirty="0">
                    <a:solidFill>
                      <a:schemeClr val="tx1"/>
                    </a:solidFill>
                  </a:rPr>
                  <a:t> - Ak A je atomická formula a je pravdivá tak vyhráva hráč a v opačnom prípade vyhráva oponent.</a:t>
                </a:r>
              </a:p>
              <a:p>
                <a:pPr marL="551250" indent="-514350">
                  <a:buClr>
                    <a:schemeClr val="tx1"/>
                  </a:buClr>
                  <a:buFont typeface="+mj-lt"/>
                  <a:buAutoNum type="romanUcPeriod"/>
                </a:pPr>
                <a:r>
                  <a:rPr lang="sk-SK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400" b="1" dirty="0">
                    <a:solidFill>
                      <a:schemeClr val="tx1"/>
                    </a:solidFill>
                  </a:rPr>
                  <a:t>B </a:t>
                </a:r>
                <a:r>
                  <a:rPr lang="sk-SK" sz="2400" dirty="0">
                    <a:solidFill>
                      <a:schemeClr val="tx1"/>
                    </a:solidFill>
                  </a:rPr>
                  <a:t>- Začne oponentovým výberom A alebo B a hra pokračuje daným výberom.</a:t>
                </a:r>
              </a:p>
              <a:p>
                <a:pPr marL="551250" indent="-514350">
                  <a:buClr>
                    <a:schemeClr val="tx1"/>
                  </a:buClr>
                  <a:buFont typeface="+mj-lt"/>
                  <a:buAutoNum type="romanUcPeriod"/>
                </a:pPr>
                <a:r>
                  <a:rPr lang="sk-SK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sk-SK" sz="2400" b="1" dirty="0">
                    <a:solidFill>
                      <a:schemeClr val="tx1"/>
                    </a:solidFill>
                  </a:rPr>
                  <a:t> B </a:t>
                </a:r>
                <a:r>
                  <a:rPr lang="sk-SK" sz="2400" dirty="0">
                    <a:solidFill>
                      <a:schemeClr val="tx1"/>
                    </a:solidFill>
                  </a:rPr>
                  <a:t>- Začne hráčovým výberom A alebo B a hra pokračuje daným výberom.</a:t>
                </a:r>
              </a:p>
              <a:p>
                <a:pPr marL="551250" indent="-514350">
                  <a:buClr>
                    <a:schemeClr val="tx1"/>
                  </a:buClr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sk-SK" sz="2400" b="1" dirty="0">
                    <a:solidFill>
                      <a:schemeClr val="tx1"/>
                    </a:solidFill>
                  </a:rPr>
                  <a:t> </a:t>
                </a:r>
                <a:r>
                  <a:rPr lang="sk-SK" sz="2400" dirty="0">
                    <a:solidFill>
                      <a:schemeClr val="tx1"/>
                    </a:solidFill>
                  </a:rPr>
                  <a:t>- Začne oponentovým výberom prvku z domény a pomenuje ju „b“. Zvyšok hry pokračuje s formulou A[b].</a:t>
                </a:r>
              </a:p>
              <a:p>
                <a:pPr marL="551250" indent="-514350">
                  <a:buClr>
                    <a:schemeClr val="tx1"/>
                  </a:buClr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sk-S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sk-SK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sk-SK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sk-SK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sk-SK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sk-SK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sk-SK" sz="2400" b="1" dirty="0">
                    <a:solidFill>
                      <a:schemeClr val="tx1"/>
                    </a:solidFill>
                  </a:rPr>
                  <a:t> </a:t>
                </a:r>
                <a:r>
                  <a:rPr lang="sk-SK" sz="2400" dirty="0">
                    <a:solidFill>
                      <a:schemeClr val="tx1"/>
                    </a:solidFill>
                  </a:rPr>
                  <a:t>- Začne hráčovým výberom prvku z domény a pomenuje ju „b“. Zvyšok hry pokračuje s formulou A[b].</a:t>
                </a:r>
              </a:p>
              <a:p>
                <a:pPr marL="551250" indent="-514350">
                  <a:buClr>
                    <a:schemeClr val="tx1"/>
                  </a:buClr>
                  <a:buFont typeface="+mj-lt"/>
                  <a:buAutoNum type="romanUcPeriod"/>
                </a:pPr>
                <a:r>
                  <a:rPr lang="sk-SK" sz="2400" b="1" dirty="0">
                    <a:solidFill>
                      <a:schemeClr val="tx1"/>
                    </a:solidFill>
                  </a:rPr>
                  <a:t>¬A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 </a:t>
                </a:r>
                <a:r>
                  <a:rPr lang="cs-CZ" sz="2400" dirty="0">
                    <a:solidFill>
                      <a:schemeClr val="tx1"/>
                    </a:solidFill>
                  </a:rPr>
                  <a:t>- Hra sa vyvíja ako pre formulu A s tým, že rola hráča a </a:t>
                </a:r>
                <a:r>
                  <a:rPr lang="sk-SK" sz="2400" dirty="0">
                    <a:solidFill>
                      <a:schemeClr val="tx1"/>
                    </a:solidFill>
                  </a:rPr>
                  <a:t>oponenta</a:t>
                </a:r>
                <a:r>
                  <a:rPr lang="cs-CZ" sz="2400" dirty="0">
                    <a:solidFill>
                      <a:schemeClr val="tx1"/>
                    </a:solidFill>
                  </a:rPr>
                  <a:t> sú v </a:t>
                </a:r>
                <a:r>
                  <a:rPr lang="sk-SK" sz="2400" dirty="0">
                    <a:solidFill>
                      <a:schemeClr val="tx1"/>
                    </a:solidFill>
                  </a:rPr>
                  <a:t>pravidlách</a:t>
                </a:r>
                <a:r>
                  <a:rPr lang="cs-CZ" sz="2400" dirty="0">
                    <a:solidFill>
                      <a:schemeClr val="tx1"/>
                    </a:solidFill>
                  </a:rPr>
                  <a:t> </a:t>
                </a:r>
                <a:r>
                  <a:rPr lang="sk-SK" sz="2400" dirty="0">
                    <a:solidFill>
                      <a:schemeClr val="tx1"/>
                    </a:solidFill>
                  </a:rPr>
                  <a:t>vymenené</a:t>
                </a:r>
                <a:r>
                  <a:rPr lang="cs-CZ" sz="2400" dirty="0">
                    <a:solidFill>
                      <a:schemeClr val="tx1"/>
                    </a:solidFill>
                  </a:rPr>
                  <a:t>.</a:t>
                </a:r>
                <a:endParaRPr lang="sk-SK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A11F4-7D23-4B79-88F4-9FD7BA004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580051"/>
                <a:ext cx="10353762" cy="49944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FBDB6C5D-5855-4EB2-94C4-11B49CAD4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1" y="342517"/>
            <a:ext cx="10288277" cy="61729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7875E86-6A16-4661-9D97-CEB7883F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592" y="218692"/>
            <a:ext cx="10353762" cy="97045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Obrázok toku údajov</a:t>
            </a:r>
          </a:p>
        </p:txBody>
      </p:sp>
    </p:spTree>
    <p:extLst>
      <p:ext uri="{BB962C8B-B14F-4D97-AF65-F5344CB8AC3E}">
        <p14:creationId xmlns:p14="http://schemas.microsoft.com/office/powerpoint/2010/main" val="68612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53600F9-32A4-4306-80D1-B0BF2A24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Výsledky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10BF25-58A7-4379-AA30-59298C94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39726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Návrh a implementácia </a:t>
            </a:r>
            <a:r>
              <a:rPr lang="sk-SK" sz="2400" dirty="0" err="1">
                <a:solidFill>
                  <a:schemeClr val="tx1"/>
                </a:solidFill>
              </a:rPr>
              <a:t>Henkinovej-Hintikkovej</a:t>
            </a:r>
            <a:r>
              <a:rPr lang="sk-SK" sz="2400" dirty="0">
                <a:solidFill>
                  <a:schemeClr val="tx1"/>
                </a:solidFill>
              </a:rPr>
              <a:t> hry.</a:t>
            </a:r>
          </a:p>
          <a:p>
            <a:pPr marL="36900" indent="0"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 err="1">
                <a:solidFill>
                  <a:schemeClr val="tx1"/>
                </a:solidFill>
              </a:rPr>
              <a:t>Refaktorizácia</a:t>
            </a:r>
            <a:r>
              <a:rPr lang="sk-SK" sz="2400" dirty="0">
                <a:solidFill>
                  <a:schemeClr val="tx1"/>
                </a:solidFill>
              </a:rPr>
              <a:t> 33% kódu aplikácie: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Odstránené odvoditeľné údaje zo stavu.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Redukcia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zdrojového kódu bez zmeny funkcionality.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Zmena rozloženia používateľského rozhrania.</a:t>
            </a:r>
          </a:p>
          <a:p>
            <a:pPr lvl="1"/>
            <a:endParaRPr lang="sk-SK" sz="20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Testovanie.</a:t>
            </a:r>
          </a:p>
        </p:txBody>
      </p:sp>
    </p:spTree>
    <p:extLst>
      <p:ext uri="{BB962C8B-B14F-4D97-AF65-F5344CB8AC3E}">
        <p14:creationId xmlns:p14="http://schemas.microsoft.com/office/powerpoint/2010/main" val="200091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tôl&#10;&#10;Automaticky generovaný popis">
            <a:extLst>
              <a:ext uri="{FF2B5EF4-FFF2-40B4-BE49-F238E27FC236}">
                <a16:creationId xmlns:a16="http://schemas.microsoft.com/office/drawing/2014/main" id="{6DF69684-2E0D-437D-A512-833EB5F1B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24" y="0"/>
            <a:ext cx="6339552" cy="6858000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A81E48A7-F35F-4C2B-A0BF-66416B27CC57}"/>
              </a:ext>
            </a:extLst>
          </p:cNvPr>
          <p:cNvSpPr/>
          <p:nvPr/>
        </p:nvSpPr>
        <p:spPr>
          <a:xfrm>
            <a:off x="2926224" y="0"/>
            <a:ext cx="6339552" cy="3665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D46C55AD-6A77-49E9-97A1-122E80CAF75D}"/>
              </a:ext>
            </a:extLst>
          </p:cNvPr>
          <p:cNvSpPr/>
          <p:nvPr/>
        </p:nvSpPr>
        <p:spPr>
          <a:xfrm>
            <a:off x="6096000" y="3267970"/>
            <a:ext cx="3103927" cy="3607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548BCB5-A86E-44ED-85CB-A0F57463DB6F}"/>
              </a:ext>
            </a:extLst>
          </p:cNvPr>
          <p:cNvSpPr txBox="1"/>
          <p:nvPr/>
        </p:nvSpPr>
        <p:spPr>
          <a:xfrm>
            <a:off x="5961775" y="3186723"/>
            <a:ext cx="337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Bežná veľkosť okna</a:t>
            </a:r>
          </a:p>
        </p:txBody>
      </p:sp>
    </p:spTree>
    <p:extLst>
      <p:ext uri="{BB962C8B-B14F-4D97-AF65-F5344CB8AC3E}">
        <p14:creationId xmlns:p14="http://schemas.microsoft.com/office/powerpoint/2010/main" val="392685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58AA0F0D-5D45-46DA-9F5F-B5153EB3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3C4A6DE-F66C-4E37-A34A-31C96EBC6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76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6D06D-C6D2-45E8-B761-096B52CF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Testovanie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43B0-14A6-4219-89A4-378BB6A2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2449"/>
            <a:ext cx="10889515" cy="443345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Testovane počas výučbového procesu Matematika (4) – Logika pre informatikov.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Počas testovania sa odhalili chyby, ktoré boli následne opravené.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Na konci testovania študenti vyplnili dotazník.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 Pozitívna spätná väzba.</a:t>
            </a:r>
          </a:p>
        </p:txBody>
      </p:sp>
    </p:spTree>
    <p:extLst>
      <p:ext uri="{BB962C8B-B14F-4D97-AF65-F5344CB8AC3E}">
        <p14:creationId xmlns:p14="http://schemas.microsoft.com/office/powerpoint/2010/main" val="315455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7580198-33C6-4DB3-A1A3-262DC4244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"/>
          <a:stretch/>
        </p:blipFill>
        <p:spPr>
          <a:xfrm>
            <a:off x="1861819" y="1410115"/>
            <a:ext cx="8468361" cy="4037769"/>
          </a:xfrm>
        </p:spPr>
      </p:pic>
    </p:spTree>
    <p:extLst>
      <p:ext uri="{BB962C8B-B14F-4D97-AF65-F5344CB8AC3E}">
        <p14:creationId xmlns:p14="http://schemas.microsoft.com/office/powerpoint/2010/main" val="2054706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66E84FB9-F3C0-4F86-B468-F9688DD57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25" y="1335195"/>
            <a:ext cx="8734550" cy="41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7F6D570C-D9C2-46CB-95DA-909299A7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49" y="1380319"/>
            <a:ext cx="9148902" cy="40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2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58BF2913-110E-4A2F-8AD9-5DD45848A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9"/>
          <a:stretch/>
        </p:blipFill>
        <p:spPr>
          <a:xfrm>
            <a:off x="1521549" y="1353129"/>
            <a:ext cx="9148902" cy="41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4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EA4A6-7BB9-45A1-9776-C557665D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4E1127-C952-4AEA-B702-10187C79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39801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Na cvičeniach Matematika (4) sa riešia okrem iných aj tieto dva typy úloh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endParaRPr lang="sk-SK" sz="2400" dirty="0">
              <a:solidFill>
                <a:schemeClr val="tx1"/>
              </a:solidFill>
            </a:endParaRPr>
          </a:p>
          <a:p>
            <a:pPr lvl="1"/>
            <a:r>
              <a:rPr lang="sk-SK" sz="2400" dirty="0">
                <a:solidFill>
                  <a:schemeClr val="tx1"/>
                </a:solidFill>
              </a:rPr>
              <a:t>Vyhodnocovanie formúl v štruktúre.</a:t>
            </a:r>
          </a:p>
          <a:p>
            <a:pPr lvl="1"/>
            <a:r>
              <a:rPr lang="sk-SK" sz="2400" dirty="0">
                <a:solidFill>
                  <a:schemeClr val="tx1"/>
                </a:solidFill>
              </a:rPr>
              <a:t>Konštrukcia štruktúry – modelu formúl.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Úlohy sa riešia vo výučbovom nástroji Prieskumník štruktúr.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 err="1">
                <a:solidFill>
                  <a:schemeClr val="tx1"/>
                </a:solidFill>
              </a:rPr>
              <a:t>Frontendová</a:t>
            </a:r>
            <a:r>
              <a:rPr lang="sk-SK" sz="2400" dirty="0">
                <a:solidFill>
                  <a:schemeClr val="tx1"/>
                </a:solidFill>
              </a:rPr>
              <a:t> aplikácia.</a:t>
            </a:r>
          </a:p>
          <a:p>
            <a:pPr marL="36900" indent="0">
              <a:spcBef>
                <a:spcPts val="300"/>
              </a:spcBef>
              <a:spcAft>
                <a:spcPts val="400"/>
              </a:spcAft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>
                <a:solidFill>
                  <a:schemeClr val="tx1"/>
                </a:solidFill>
              </a:rPr>
              <a:t>Vyvinutá bakalárskymi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prácami</a:t>
            </a:r>
            <a:r>
              <a:rPr lang="cs-CZ" sz="2400" dirty="0">
                <a:solidFill>
                  <a:schemeClr val="tx1"/>
                </a:solidFill>
              </a:rPr>
              <a:t> Milana Cifru a Miroslava </a:t>
            </a:r>
            <a:r>
              <a:rPr lang="sk-SK" sz="2400" dirty="0" err="1">
                <a:solidFill>
                  <a:schemeClr val="tx1"/>
                </a:solidFill>
              </a:rPr>
              <a:t>Balucha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A3AD66-9A5F-47A1-B271-6410F466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Možné rozšírenia aplikácie a hry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CD6106B-31C0-486B-85D1-73312420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Matematicky formálnejšie pokladané otázky v hre.</a:t>
            </a:r>
          </a:p>
          <a:p>
            <a:pPr marL="36900" indent="0"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Rozšírenie pre grafový pohľad: výber prvku z domény priamo z grafu.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Funkcia na skrášlenie vzhľadu formuly.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Zachovanie priebežného ukladania stavu aplikácie.</a:t>
            </a:r>
          </a:p>
        </p:txBody>
      </p:sp>
    </p:spTree>
    <p:extLst>
      <p:ext uri="{BB962C8B-B14F-4D97-AF65-F5344CB8AC3E}">
        <p14:creationId xmlns:p14="http://schemas.microsoft.com/office/powerpoint/2010/main" val="345344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9CA5D-DD2C-437F-8636-5D7A3142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k-SK" sz="5400" dirty="0">
                <a:solidFill>
                  <a:schemeClr val="tx1"/>
                </a:solidFill>
              </a:rPr>
              <a:t>Ďakujem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sk-SK" sz="5400" dirty="0">
                <a:solidFill>
                  <a:schemeClr val="tx1"/>
                </a:solidFill>
              </a:rPr>
              <a:t>za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sk-SK" sz="5400" dirty="0">
                <a:solidFill>
                  <a:schemeClr val="tx1"/>
                </a:solidFill>
              </a:rPr>
              <a:t>pozornosť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3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>
            <a:extLst>
              <a:ext uri="{FF2B5EF4-FFF2-40B4-BE49-F238E27FC236}">
                <a16:creationId xmlns:a16="http://schemas.microsoft.com/office/drawing/2014/main" id="{746A1B1D-20AA-4D33-84E0-6E930FDAB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7B26ABD3-E1B3-48F0-9EB0-992054C1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05" y="-220054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Mno</a:t>
            </a:r>
            <a:r>
              <a:rPr lang="sk-SK" dirty="0">
                <a:solidFill>
                  <a:schemeClr val="bg1"/>
                </a:solidFill>
              </a:rPr>
              <a:t>žinový pohľad</a:t>
            </a:r>
          </a:p>
        </p:txBody>
      </p:sp>
    </p:spTree>
    <p:extLst>
      <p:ext uri="{BB962C8B-B14F-4D97-AF65-F5344CB8AC3E}">
        <p14:creationId xmlns:p14="http://schemas.microsoft.com/office/powerpoint/2010/main" val="253399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92432F22-225C-4FB6-8C59-521BD6EB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35933-656C-4190-B762-325DB766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86" y="-258570"/>
            <a:ext cx="10353762" cy="97045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Grafový pohľad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0B40D89D-6FB7-443C-97EE-8F5256DC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7B26ABD3-E1B3-48F0-9EB0-992054C1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857" y="-216033"/>
            <a:ext cx="10011930" cy="9595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Mno</a:t>
            </a:r>
            <a:r>
              <a:rPr lang="sk-SK" dirty="0">
                <a:solidFill>
                  <a:schemeClr val="bg1"/>
                </a:solidFill>
              </a:rPr>
              <a:t>žinový pohľad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80037B0-7410-4A9E-9AA8-7D3FBE4E895B}"/>
              </a:ext>
            </a:extLst>
          </p:cNvPr>
          <p:cNvSpPr/>
          <p:nvPr/>
        </p:nvSpPr>
        <p:spPr>
          <a:xfrm>
            <a:off x="102550" y="487110"/>
            <a:ext cx="5811140" cy="2801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18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F48398E7-6305-4AF1-A68E-40E20424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7B26ABD3-E1B3-48F0-9EB0-992054C1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813" y="-228851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Mno</a:t>
            </a:r>
            <a:r>
              <a:rPr lang="sk-SK" dirty="0">
                <a:solidFill>
                  <a:schemeClr val="bg1"/>
                </a:solidFill>
              </a:rPr>
              <a:t>žinový pohľad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57FF4B04-019E-43FC-A30F-F26546A3549A}"/>
              </a:ext>
            </a:extLst>
          </p:cNvPr>
          <p:cNvSpPr/>
          <p:nvPr/>
        </p:nvSpPr>
        <p:spPr>
          <a:xfrm>
            <a:off x="6161518" y="512747"/>
            <a:ext cx="5811140" cy="4503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63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320701B5-F725-4D6E-8A2A-B102498C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7B26ABD3-E1B3-48F0-9EB0-992054C1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504" y="-250214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Mno</a:t>
            </a:r>
            <a:r>
              <a:rPr lang="sk-SK" dirty="0">
                <a:solidFill>
                  <a:schemeClr val="bg1"/>
                </a:solidFill>
              </a:rPr>
              <a:t>žinový pohľad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0ED7BF9-45A1-401E-A398-1AE0A0FCFE14}"/>
              </a:ext>
            </a:extLst>
          </p:cNvPr>
          <p:cNvSpPr/>
          <p:nvPr/>
        </p:nvSpPr>
        <p:spPr>
          <a:xfrm>
            <a:off x="119641" y="5161658"/>
            <a:ext cx="11810287" cy="1461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9CA7C48A-1A3E-4877-B1D7-45D34A527A97}"/>
              </a:ext>
            </a:extLst>
          </p:cNvPr>
          <p:cNvSpPr/>
          <p:nvPr/>
        </p:nvSpPr>
        <p:spPr>
          <a:xfrm>
            <a:off x="262072" y="5717137"/>
            <a:ext cx="6668566" cy="350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DBA507F-AEE0-4117-9B0C-76DF9B64150F}"/>
              </a:ext>
            </a:extLst>
          </p:cNvPr>
          <p:cNvSpPr/>
          <p:nvPr/>
        </p:nvSpPr>
        <p:spPr>
          <a:xfrm>
            <a:off x="7122919" y="5717137"/>
            <a:ext cx="2738927" cy="350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D3CF060-1B3E-4FA0-B1F0-0732D27993B2}"/>
              </a:ext>
            </a:extLst>
          </p:cNvPr>
          <p:cNvSpPr/>
          <p:nvPr/>
        </p:nvSpPr>
        <p:spPr>
          <a:xfrm>
            <a:off x="9990033" y="5717136"/>
            <a:ext cx="962826" cy="350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1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C823A-0FFA-4E9A-9502-987A14B3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1"/>
                </a:solidFill>
              </a:rPr>
              <a:t>Henkinova-Hintikkova</a:t>
            </a:r>
            <a:r>
              <a:rPr lang="sk-SK" dirty="0">
                <a:solidFill>
                  <a:schemeClr val="tx1"/>
                </a:solidFill>
              </a:rPr>
              <a:t> hra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C4512F-8411-4207-88A2-9CA01AAE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732449"/>
            <a:ext cx="11416683" cy="4712739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>
                <a:solidFill>
                  <a:schemeClr val="tx1"/>
                </a:solidFill>
              </a:rPr>
              <a:t>Vhodná forma na prevedenie vyhodnocovaním formuly.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endParaRPr lang="sk-SK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>
                <a:solidFill>
                  <a:schemeClr val="tx1"/>
                </a:solidFill>
              </a:rPr>
              <a:t>Použitá v nástroji </a:t>
            </a:r>
            <a:r>
              <a:rPr lang="sk-SK" sz="2400" dirty="0" err="1">
                <a:solidFill>
                  <a:schemeClr val="tx1"/>
                </a:solidFill>
              </a:rPr>
              <a:t>Tarski‘s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world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endParaRPr lang="sk-SK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>
                <a:solidFill>
                  <a:schemeClr val="tx1"/>
                </a:solidFill>
              </a:rPr>
              <a:t>Hra prebieha medzi dvoma hráčmi - Hráč a Oponent.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endParaRPr lang="sk-SK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>
                <a:solidFill>
                  <a:schemeClr val="tx1"/>
                </a:solidFill>
              </a:rPr>
              <a:t>Hráč si vyberá predpoklad o pravdivosti formuly.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endParaRPr lang="sk-SK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>
                <a:solidFill>
                  <a:schemeClr val="tx1"/>
                </a:solidFill>
              </a:rPr>
              <a:t>Postupný prechod vetvami syntaktického stromu formuly až k atómu.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endParaRPr lang="sk-SK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sk-SK" sz="2400" dirty="0">
                <a:solidFill>
                  <a:schemeClr val="tx1"/>
                </a:solidFill>
              </a:rPr>
              <a:t>Hráč snaží dokázať pravdivosť svojho predpokladu a Oponent vyvrátiť. </a:t>
            </a:r>
          </a:p>
        </p:txBody>
      </p:sp>
    </p:spTree>
    <p:extLst>
      <p:ext uri="{BB962C8B-B14F-4D97-AF65-F5344CB8AC3E}">
        <p14:creationId xmlns:p14="http://schemas.microsoft.com/office/powerpoint/2010/main" val="406970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hrávanie obrazovky 1">
            <a:hlinkClick r:id="" action="ppaction://media"/>
            <a:extLst>
              <a:ext uri="{FF2B5EF4-FFF2-40B4-BE49-F238E27FC236}">
                <a16:creationId xmlns:a16="http://schemas.microsoft.com/office/drawing/2014/main" id="{C19D0CAE-D124-4E38-8CDA-881BB9EC38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386</Words>
  <Application>Microsoft Office PowerPoint</Application>
  <PresentationFormat>Širokouhlá</PresentationFormat>
  <Paragraphs>65</Paragraphs>
  <Slides>21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Calisto MT</vt:lpstr>
      <vt:lpstr>Cambria Math</vt:lpstr>
      <vt:lpstr>Wingdings 2</vt:lpstr>
      <vt:lpstr>Slate</vt:lpstr>
      <vt:lpstr> Henkinova-Hintikkova hra  v prieskumníku štruktúr</vt:lpstr>
      <vt:lpstr>Motivácia</vt:lpstr>
      <vt:lpstr>Množinový pohľad</vt:lpstr>
      <vt:lpstr>Grafový pohľad</vt:lpstr>
      <vt:lpstr>Množinový pohľad</vt:lpstr>
      <vt:lpstr>Množinový pohľad</vt:lpstr>
      <vt:lpstr>Množinový pohľad</vt:lpstr>
      <vt:lpstr>Henkinova-Hintikkova hra</vt:lpstr>
      <vt:lpstr>Prezentácia programu PowerPoint</vt:lpstr>
      <vt:lpstr>Pravidlá hry</vt:lpstr>
      <vt:lpstr>Obrázok toku údajov</vt:lpstr>
      <vt:lpstr>Výsledky práce</vt:lpstr>
      <vt:lpstr>Prezentácia programu PowerPoint</vt:lpstr>
      <vt:lpstr>Prezentácia programu PowerPoint</vt:lpstr>
      <vt:lpstr>Testovanie</vt:lpstr>
      <vt:lpstr>Prezentácia programu PowerPoint</vt:lpstr>
      <vt:lpstr>Prezentácia programu PowerPoint</vt:lpstr>
      <vt:lpstr>Prezentácia programu PowerPoint</vt:lpstr>
      <vt:lpstr>Prezentácia programu PowerPoint</vt:lpstr>
      <vt:lpstr>Možné rozšírenia aplikácie a hry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Henkinova-Hintikkova hra v prieskumníku štruktúr</dc:title>
  <dc:creator>Richard Tóth</dc:creator>
  <cp:lastModifiedBy>Tóth Richard</cp:lastModifiedBy>
  <cp:revision>99</cp:revision>
  <dcterms:created xsi:type="dcterms:W3CDTF">2020-12-01T21:44:46Z</dcterms:created>
  <dcterms:modified xsi:type="dcterms:W3CDTF">2021-06-21T21:09:15Z</dcterms:modified>
</cp:coreProperties>
</file>