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60" r:id="rId3"/>
    <p:sldId id="257" r:id="rId4"/>
    <p:sldId id="258" r:id="rId5"/>
    <p:sldId id="259" r:id="rId6"/>
    <p:sldId id="268" r:id="rId7"/>
    <p:sldId id="264" r:id="rId8"/>
    <p:sldId id="261" r:id="rId9"/>
    <p:sldId id="262" r:id="rId10"/>
    <p:sldId id="270" r:id="rId11"/>
    <p:sldId id="273" r:id="rId12"/>
    <p:sldId id="298" r:id="rId13"/>
    <p:sldId id="278" r:id="rId14"/>
    <p:sldId id="286" r:id="rId15"/>
    <p:sldId id="287" r:id="rId16"/>
    <p:sldId id="288" r:id="rId17"/>
    <p:sldId id="289" r:id="rId18"/>
    <p:sldId id="290" r:id="rId19"/>
    <p:sldId id="291" r:id="rId20"/>
    <p:sldId id="299" r:id="rId21"/>
    <p:sldId id="271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2" r:id="rId30"/>
    <p:sldId id="277" r:id="rId31"/>
    <p:sldId id="297" r:id="rId32"/>
    <p:sldId id="296" r:id="rId33"/>
    <p:sldId id="295" r:id="rId34"/>
    <p:sldId id="294" r:id="rId35"/>
    <p:sldId id="292" r:id="rId36"/>
    <p:sldId id="293" r:id="rId37"/>
    <p:sldId id="263" r:id="rId38"/>
    <p:sldId id="265" r:id="rId39"/>
    <p:sldId id="269" r:id="rId40"/>
    <p:sldId id="266" r:id="rId41"/>
    <p:sldId id="267" r:id="rId42"/>
    <p:sldId id="275" r:id="rId43"/>
    <p:sldId id="27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DB36-9DD9-4F15-BF96-A294769FC98B}" type="datetimeFigureOut">
              <a:rPr lang="sk-SK" smtClean="0"/>
              <a:t>21. 6. 2023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D20D-48FD-42B9-86C2-5AC12E01DC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09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F20D-022B-4295-A78A-05AC197936D3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AB29-D221-4855-A7B9-8C2011520589}" type="slidenum">
              <a:rPr lang="sk-SK" smtClean="0"/>
              <a:pPr/>
              <a:t>‹#›</a:t>
            </a:fld>
            <a:r>
              <a:rPr lang="sk-SK"/>
              <a:t>/20</a:t>
            </a:r>
            <a:endParaRPr lang="sk-S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8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DB98-DBE7-464B-BCB9-9A5C4AB425A0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5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B99D-1C7C-46AF-B475-F9DC2FA64D7A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35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k-SK" dirty="0"/>
              <a:t> </a:t>
            </a: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690A-078E-44E9-BB78-EFF7C11F6D2D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‹#›</a:t>
            </a:fld>
            <a:r>
              <a:rPr lang="sk-SK"/>
              <a:t>/20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3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D0A2-04A4-42BB-B59E-D5B095143A50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1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9FF5-8AC6-4DE0-99AD-43D5E6BDEAAA}" type="datetime1">
              <a:rPr lang="sk-SK" smtClean="0"/>
              <a:t>21. 6. 2023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81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C370-69EC-4CF8-8FDE-BA5DB0D03B46}" type="datetime1">
              <a:rPr lang="sk-SK" smtClean="0"/>
              <a:t>21. 6. 2023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ECF0-3ECF-4C2E-975C-4CE0E8FC1C8C}" type="datetime1">
              <a:rPr lang="sk-SK" smtClean="0"/>
              <a:t>21. 6. 2023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2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1816-DF8C-476F-B22C-9AB1DEADD39E}" type="datetime1">
              <a:rPr lang="sk-SK" smtClean="0"/>
              <a:t>21. 6. 2023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37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5474E3-C0CC-463F-A36E-517F88DD3F52}" type="datetime1">
              <a:rPr lang="sk-SK" smtClean="0"/>
              <a:t>21. 6. 2023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263B-F099-4C57-9EFC-DC1709D798CC}" type="datetime1">
              <a:rPr lang="sk-SK" smtClean="0"/>
              <a:t>21. 6. 2023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91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CEC5C-F396-44A3-A170-C09B0E514F67}" type="datetime1">
              <a:rPr lang="sk-SK" smtClean="0"/>
              <a:t>21. 6. 2023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A87F4B-08BC-478E-B0E7-6C658454192F}" type="slidenum">
              <a:rPr lang="sk-SK" smtClean="0"/>
              <a:pPr/>
              <a:t>‹#›</a:t>
            </a:fld>
            <a:r>
              <a:rPr lang="sk-SK"/>
              <a:t>/20</a:t>
            </a:r>
            <a:endParaRPr lang="sk-S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F9F3-548B-4BC2-9FB0-D034CC80D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0" i="0" dirty="0">
                <a:effectLst/>
                <a:latin typeface="Arial" panose="020B0604020202020204" pitchFamily="34" charset="0"/>
              </a:rPr>
              <a:t>Implementácia návrhových</a:t>
            </a:r>
            <a:r>
              <a:rPr lang="sk-SK" sz="5400" b="0" i="0" dirty="0">
                <a:effectLst/>
                <a:latin typeface="Arial" panose="020B0604020202020204" pitchFamily="34" charset="0"/>
              </a:rPr>
              <a:t> </a:t>
            </a:r>
            <a:r>
              <a:rPr lang="pt-BR" sz="5400" b="0" i="0" dirty="0">
                <a:effectLst/>
                <a:latin typeface="Arial" panose="020B0604020202020204" pitchFamily="34" charset="0"/>
              </a:rPr>
              <a:t>vzorov v xUML a</a:t>
            </a:r>
            <a:r>
              <a:rPr lang="sk-SK" sz="5400" b="0" i="0" dirty="0">
                <a:effectLst/>
                <a:latin typeface="Arial" panose="020B0604020202020204" pitchFamily="34" charset="0"/>
              </a:rPr>
              <a:t> </a:t>
            </a:r>
            <a:r>
              <a:rPr lang="pt-BR" sz="5400" b="0" i="0" dirty="0">
                <a:effectLst/>
                <a:latin typeface="Arial" panose="020B0604020202020204" pitchFamily="34" charset="0"/>
              </a:rPr>
              <a:t>OAL</a:t>
            </a:r>
            <a:endParaRPr lang="sk-SK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03AFF-49D3-62CC-366D-C212C758C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autor</a:t>
            </a:r>
            <a:r>
              <a:rPr lang="sk-SK" b="0" i="0" dirty="0">
                <a:effectLst/>
              </a:rPr>
              <a:t>: Michelle Gavlák</a:t>
            </a:r>
            <a:br>
              <a:rPr lang="sk-SK" dirty="0"/>
            </a:br>
            <a:r>
              <a:rPr lang="sk-SK" dirty="0"/>
              <a:t>Vedúci práce: </a:t>
            </a:r>
            <a:r>
              <a:rPr lang="sk-SK" b="0" i="0" dirty="0">
                <a:effectLst/>
              </a:rPr>
              <a:t>doc. Ing. Ivan </a:t>
            </a:r>
            <a:r>
              <a:rPr lang="sk-SK" b="0" i="0" dirty="0" err="1">
                <a:effectLst/>
              </a:rPr>
              <a:t>Polášek</a:t>
            </a:r>
            <a:r>
              <a:rPr lang="sk-SK" b="0" i="0" dirty="0">
                <a:effectLst/>
              </a:rPr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308299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DA6E9-250D-33C8-F2F3-F40A1759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" panose="020B0604020202020204" pitchFamily="34" charset="0"/>
              </a:rPr>
              <a:t>Návrhové</a:t>
            </a:r>
            <a:r>
              <a:rPr lang="sk-SK" dirty="0"/>
              <a:t> </a:t>
            </a:r>
            <a:r>
              <a:rPr lang="sk-SK" dirty="0">
                <a:latin typeface="Arial" panose="020B0604020202020204" pitchFamily="34" charset="0"/>
              </a:rPr>
              <a:t>vzory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1E6B-3277-BE4A-C60F-B63E3268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Zreťazenie zodpovedností (</a:t>
            </a:r>
            <a:r>
              <a:rPr lang="sk-SK" dirty="0" err="1"/>
              <a:t>chain</a:t>
            </a:r>
            <a:r>
              <a:rPr lang="sk-SK" dirty="0"/>
              <a:t> of </a:t>
            </a:r>
            <a:r>
              <a:rPr lang="sk-SK" dirty="0" err="1"/>
              <a:t>responsibility</a:t>
            </a:r>
            <a:r>
              <a:rPr lang="sk-SK" dirty="0"/>
              <a:t>)</a:t>
            </a:r>
          </a:p>
          <a:p>
            <a:r>
              <a:rPr lang="sk-SK" dirty="0"/>
              <a:t> </a:t>
            </a:r>
            <a:r>
              <a:rPr lang="sk-SK" dirty="0" err="1"/>
              <a:t>Dekorátor</a:t>
            </a:r>
            <a:endParaRPr lang="sk-SK" dirty="0"/>
          </a:p>
          <a:p>
            <a:r>
              <a:rPr lang="sk-SK" dirty="0"/>
              <a:t> Most</a:t>
            </a:r>
          </a:p>
          <a:p>
            <a:endParaRPr lang="sk-SK" dirty="0"/>
          </a:p>
          <a:p>
            <a:pPr marL="0" indent="0" algn="ctr">
              <a:buNone/>
            </a:pPr>
            <a:r>
              <a:rPr lang="sk-SK" dirty="0"/>
              <a:t>Diagram tried v UML -&gt; Implementácia v OAL (animácia) -&gt; Vygenerovanie </a:t>
            </a:r>
            <a:r>
              <a:rPr lang="sk-SK" dirty="0" err="1"/>
              <a:t>Python</a:t>
            </a:r>
            <a:r>
              <a:rPr lang="sk-SK" dirty="0"/>
              <a:t> kód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08C8A-BB5D-D0D5-25AE-3A95F6B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10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25011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07B31-CC0C-01AD-5EB2-B48244C4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sk-SK" dirty="0">
                <a:latin typeface="Arial" panose="020B0604020202020204" pitchFamily="34" charset="0"/>
              </a:rPr>
              <a:t>Zreťazenie</a:t>
            </a:r>
            <a:r>
              <a:rPr lang="sk-SK" dirty="0"/>
              <a:t> </a:t>
            </a:r>
            <a:r>
              <a:rPr lang="sk-SK" dirty="0">
                <a:latin typeface="Arial" panose="020B0604020202020204" pitchFamily="34" charset="0"/>
              </a:rPr>
              <a:t>zodpovedností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B3D1-73D5-19C8-4B1B-63B908AB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7"/>
            <a:ext cx="6847117" cy="3320143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 Zobrazí celý proces poslania súboru a následného spracovania správnym ovládačom</a:t>
            </a:r>
            <a:endParaRPr lang="sk-SK" dirty="0"/>
          </a:p>
        </p:txBody>
      </p:sp>
      <p:pic>
        <p:nvPicPr>
          <p:cNvPr id="6" name="Picture 5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AA08CE66-02D7-A58E-7090-11CC31AD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7361"/>
            <a:ext cx="11041744" cy="42234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7AD9-6C0C-C79F-376B-926A506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11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429343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D573-56B1-F42D-38BB-7AEA15F5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</a:rPr>
              <a:t>OAL</a:t>
            </a:r>
            <a:r>
              <a:rPr lang="sk-SK" b="0" i="0" dirty="0">
                <a:effectLst/>
                <a:latin typeface="Arial" panose="020B0604020202020204" pitchFamily="34" charset="0"/>
              </a:rPr>
              <a:t> kód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5162-E851-5BE1-7503-8A39B498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 Vytvorenie súboru typu </a:t>
            </a:r>
            <a:r>
              <a:rPr lang="sk-SK" b="1" dirty="0" err="1"/>
              <a:t>File</a:t>
            </a:r>
            <a:endParaRPr lang="sk-SK" b="1" dirty="0"/>
          </a:p>
          <a:p>
            <a:pPr lvl="1"/>
            <a:r>
              <a:rPr lang="sk-SK" dirty="0"/>
              <a:t>Získanie hodnoty formátu súboru zo vstupu</a:t>
            </a:r>
          </a:p>
          <a:p>
            <a:r>
              <a:rPr lang="sk-SK" dirty="0"/>
              <a:t> Vytvorenie inštancie triedy </a:t>
            </a:r>
            <a:r>
              <a:rPr lang="sk-SK" b="1" dirty="0" err="1"/>
              <a:t>ZipHandler</a:t>
            </a:r>
            <a:endParaRPr lang="sk-SK" dirty="0"/>
          </a:p>
          <a:p>
            <a:r>
              <a:rPr lang="sk-SK" dirty="0"/>
              <a:t> Poslanie súboru na spracovanie po reťazi začínajúcou objektom triedy </a:t>
            </a:r>
            <a:r>
              <a:rPr lang="sk-SK" b="1" dirty="0" err="1"/>
              <a:t>ZipHandler</a:t>
            </a:r>
            <a:r>
              <a:rPr lang="sk-SK" dirty="0"/>
              <a:t>          </a:t>
            </a:r>
          </a:p>
          <a:p>
            <a:pPr lvl="1"/>
            <a:r>
              <a:rPr lang="sk-SK" dirty="0"/>
              <a:t>Odmietnutie alebo spracovanie triedou </a:t>
            </a:r>
            <a:r>
              <a:rPr lang="sk-SK" b="1" dirty="0" err="1"/>
              <a:t>ZipHandler</a:t>
            </a:r>
            <a:r>
              <a:rPr lang="sk-SK" dirty="0"/>
              <a:t>       </a:t>
            </a:r>
          </a:p>
          <a:p>
            <a:pPr lvl="1"/>
            <a:r>
              <a:rPr lang="sk-SK" dirty="0"/>
              <a:t>Odmietnutie alebo spracovanie triedou </a:t>
            </a:r>
            <a:r>
              <a:rPr lang="sk-SK" b="1" dirty="0" err="1"/>
              <a:t>TxtHandler</a:t>
            </a:r>
            <a:r>
              <a:rPr lang="sk-SK" dirty="0"/>
              <a:t>      </a:t>
            </a:r>
          </a:p>
          <a:p>
            <a:pPr lvl="1"/>
            <a:r>
              <a:rPr lang="sk-SK" dirty="0"/>
              <a:t>Odmietnutie alebo spracovanie triedou </a:t>
            </a:r>
            <a:r>
              <a:rPr lang="sk-SK" b="1" dirty="0" err="1"/>
              <a:t>PdfHandler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CCEA4-E2EA-9458-2AE8-F2D4355C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12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226028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13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14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65" y="190139"/>
            <a:ext cx="7930870" cy="58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15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0" y="180307"/>
            <a:ext cx="7963339" cy="58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16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28" y="188240"/>
            <a:ext cx="7941749" cy="58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17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11" y="177139"/>
            <a:ext cx="7939177" cy="58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18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3262612"/>
            <a:ext cx="3767520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4" y="178703"/>
            <a:ext cx="7949232" cy="58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F4DB-901A-EF64-D9B6-0E72C5E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19</a:t>
            </a:fld>
            <a:r>
              <a:rPr lang="sk-SK" dirty="0"/>
              <a:t>/38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8E6084E-BB0E-3010-36F5-4150CC68E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3262611"/>
            <a:ext cx="3764948" cy="2774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AB6D3-E4AB-26C0-4B63-365F291AF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9" y="3262611"/>
            <a:ext cx="3764948" cy="277864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6C7F2BC-2714-3C67-AB47-743F77CC9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180307"/>
            <a:ext cx="3764949" cy="277864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5371C6B-F590-823E-0D2B-938E509B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9" y="180307"/>
            <a:ext cx="3767037" cy="2770711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C1D216B-065B-E66F-4C47-54A4F689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0" y="188240"/>
            <a:ext cx="3756767" cy="277071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1FF20A-C618-50D9-21C5-C564520CB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25" y="180307"/>
            <a:ext cx="7941749" cy="58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1148-749D-1D57-C578-72E5EFD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rial" panose="020B0604020202020204" pitchFamily="34" charset="0"/>
              </a:rPr>
              <a:t>Motivácia a ciele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2679-D54E-374C-897C-A4D93310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Motivácia:</a:t>
            </a:r>
            <a:r>
              <a:rPr lang="sk-SK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Z dôvodu zložitosti zdrojového kódu sa využívajú nové metódy modelovania a vizualizácie, ktoré slúžia na jeho lepšie porozumenie a vývoj</a:t>
            </a:r>
          </a:p>
          <a:p>
            <a:pPr marL="0" indent="0">
              <a:buNone/>
            </a:pPr>
            <a:r>
              <a:rPr lang="sk-SK" b="1" dirty="0"/>
              <a:t>Ciele: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Implementovať návrhové vzory v jazykoch </a:t>
            </a:r>
            <a:r>
              <a:rPr lang="sk-SK" dirty="0" err="1"/>
              <a:t>xUML</a:t>
            </a:r>
            <a:r>
              <a:rPr lang="sk-SK" dirty="0"/>
              <a:t> a OAL a pomocou nástroja </a:t>
            </a:r>
            <a:r>
              <a:rPr lang="sk-SK" dirty="0" err="1"/>
              <a:t>AnimArch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Analýza funkčnosti vygenerovaného zdrojového kódu v </a:t>
            </a:r>
            <a:r>
              <a:rPr lang="sk-SK" dirty="0" err="1"/>
              <a:t>Python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D0B48-DE5F-5C1C-B977-DB3FD457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9004" y="6459785"/>
            <a:ext cx="1312025" cy="365125"/>
          </a:xfrm>
        </p:spPr>
        <p:txBody>
          <a:bodyPr/>
          <a:lstStyle/>
          <a:p>
            <a:fld id="{56A87F4B-08BC-478E-B0E7-6C658454192F}" type="slidenum">
              <a:rPr lang="sk-SK" smtClean="0"/>
              <a:t>2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199873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45E74F-D2EB-010D-E63D-0944EE3F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>
                <a:effectLst/>
                <a:latin typeface="Arial" panose="020B0604020202020204" pitchFamily="34" charset="0"/>
              </a:rPr>
              <a:t>Python kód</a:t>
            </a:r>
            <a:endParaRPr lang="sk-S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503F0-DD2B-B55A-47F1-769C0BF6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20</a:t>
            </a:fld>
            <a:r>
              <a:rPr lang="sk-SK" dirty="0"/>
              <a:t>/38</a:t>
            </a:r>
          </a:p>
        </p:txBody>
      </p:sp>
      <p:pic>
        <p:nvPicPr>
          <p:cNvPr id="6" name="Content Placeholder 5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FDCD17CF-0744-1806-3970-785B40F3C06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38" y="1807585"/>
            <a:ext cx="3890616" cy="1857515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13A3F4-2AD5-E74E-9265-CE751C0EB9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9567" y="1896560"/>
            <a:ext cx="3890616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Arial" panose="020B0604020202020204" pitchFamily="34" charset="0"/>
              </a:rPr>
              <a:t> Priamočiary preklad OAL kódu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Arial" panose="020B0604020202020204" pitchFamily="34" charset="0"/>
              </a:rPr>
              <a:t> Zachovala sa funkcionalita - aj pri výpise, volaniach metód iných tried, priradeniach hodnôt</a:t>
            </a:r>
            <a:endParaRPr lang="sk-SK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Arial" panose="020B0604020202020204" pitchFamily="34" charset="0"/>
              </a:rPr>
              <a:t> Zbytočne dlhší kód, hlavne v konštruktore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0" i="0" dirty="0">
                <a:effectLst/>
                <a:latin typeface="Arial" panose="020B0604020202020204" pitchFamily="34" charset="0"/>
              </a:rPr>
              <a:t> Nie sú implementované niektoré príkazy a konštrukcie jazyka OAL - </a:t>
            </a:r>
            <a:r>
              <a:rPr lang="sk-SK" b="0" i="1" dirty="0" err="1">
                <a:effectLst/>
                <a:latin typeface="Arial" panose="020B0604020202020204" pitchFamily="34" charset="0"/>
              </a:rPr>
              <a:t>if-else</a:t>
            </a:r>
            <a:endParaRPr lang="sk-SK" dirty="0"/>
          </a:p>
        </p:txBody>
      </p:sp>
      <p:pic>
        <p:nvPicPr>
          <p:cNvPr id="8" name="Picture 7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8E01E9BF-A1CB-B0FA-F118-BA681196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6" y="1800728"/>
            <a:ext cx="3922422" cy="1857515"/>
          </a:xfrm>
          <a:prstGeom prst="rect">
            <a:avLst/>
          </a:prstGeom>
        </p:spPr>
      </p:pic>
      <p:pic>
        <p:nvPicPr>
          <p:cNvPr id="10" name="Picture 9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D8C5E80D-313B-558F-E165-01DB00F45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6" y="3907922"/>
            <a:ext cx="3848637" cy="1362265"/>
          </a:xfrm>
          <a:prstGeom prst="rect">
            <a:avLst/>
          </a:prstGeom>
        </p:spPr>
      </p:pic>
      <p:pic>
        <p:nvPicPr>
          <p:cNvPr id="12" name="Picture 11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D533BDC9-30D1-D06C-0386-EAAC473B5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3" y="3907922"/>
            <a:ext cx="3781953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6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6277B-883B-F8A5-4759-78759FE4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</a:rPr>
              <a:t>Dekorátor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F0AD-C198-BE00-32AC-E2F3977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7"/>
            <a:ext cx="6847117" cy="3320143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 Vytváranie 3D objektu a pridanie vlastností pomocou 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dekorátoru</a:t>
            </a:r>
            <a:endParaRPr lang="sk-SK" dirty="0"/>
          </a:p>
        </p:txBody>
      </p:sp>
      <p:pic>
        <p:nvPicPr>
          <p:cNvPr id="6" name="Picture 5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6A0E05EE-5CBD-6CF8-8024-9C90D234A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1" y="1439878"/>
            <a:ext cx="6847117" cy="47758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CD0AA-F3A6-C349-9FF9-57F2C7AF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21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324698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22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23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6" y="301428"/>
            <a:ext cx="8415052" cy="5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24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20" y="298547"/>
            <a:ext cx="8342503" cy="58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25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74" y="301428"/>
            <a:ext cx="8338396" cy="5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26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78" y="301428"/>
            <a:ext cx="8330243" cy="58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27</a:t>
            </a:fld>
            <a:r>
              <a:rPr lang="sk-SK" dirty="0"/>
              <a:t>/38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380607"/>
            <a:ext cx="3957058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90" y="275865"/>
            <a:ext cx="8340020" cy="58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6477-B967-530B-8791-05807155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28</a:t>
            </a:fld>
            <a:r>
              <a:rPr lang="sk-SK" dirty="0"/>
              <a:t>/38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7D52E34-1A94-5791-A7CF-A7DBBCE6C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380606"/>
            <a:ext cx="3951922" cy="277071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CBFBE5-8D28-E9E4-9E92-48B351B2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" y="3380606"/>
            <a:ext cx="3949356" cy="2770712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AD61E90-4EDE-ADEF-8FAB-43F72C2F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99" y="301428"/>
            <a:ext cx="3949356" cy="277071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B4F6889-F6B2-F9DC-7564-E976EBFA9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22" y="301428"/>
            <a:ext cx="3949356" cy="2770712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523D401-BF9F-E427-0152-9C4D22D8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" y="326667"/>
            <a:ext cx="3949357" cy="2745473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FA7CE78-6DDD-44DF-895B-5E43842BA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42" y="301428"/>
            <a:ext cx="8354660" cy="58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2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6AE1D-9934-F2A0-660A-9779406B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879915"/>
          </a:xfrm>
        </p:spPr>
        <p:txBody>
          <a:bodyPr anchor="t">
            <a:normAutofit/>
          </a:bodyPr>
          <a:lstStyle/>
          <a:p>
            <a:r>
              <a:rPr lang="sk-SK" dirty="0">
                <a:latin typeface="Arial" panose="020B0604020202020204" pitchFamily="34" charset="0"/>
              </a:rPr>
              <a:t>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E5DB-B741-5C7D-F18B-D4F87E7E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892" y="642258"/>
            <a:ext cx="9454738" cy="946398"/>
          </a:xfrm>
        </p:spPr>
        <p:txBody>
          <a:bodyPr>
            <a:normAutofit fontScale="92500" lnSpcReduction="20000"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 Abstrakciu, ktorá ponúka metódy na výpočet obsahu a obvodu geometrických útvarov</a:t>
            </a:r>
          </a:p>
          <a:p>
            <a:r>
              <a:rPr lang="sk-SK" b="0" i="0" dirty="0">
                <a:effectLst/>
                <a:latin typeface="Arial" panose="020B0604020202020204" pitchFamily="34" charset="0"/>
              </a:rPr>
              <a:t> Implementácia, ktorá ponúka nižšie funkcie pre základné výpočty, ako sú delenie, násobenie, sčítanie a získanie hodnoty </a:t>
            </a:r>
            <a:r>
              <a:rPr lang="el-GR" b="0" i="0" dirty="0">
                <a:effectLst/>
                <a:latin typeface="Arial" panose="020B0604020202020204" pitchFamily="34" charset="0"/>
              </a:rPr>
              <a:t>π</a:t>
            </a:r>
            <a:endParaRPr lang="sk-SK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DC3F40C-7F96-EA0A-0318-1632BE13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0" y="1588656"/>
            <a:ext cx="10110300" cy="44738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06CF4-E410-82E6-B640-D568212A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29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325802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9FEC-4A12-3820-AB76-300ACB45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MDD, UML, 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xUML</a:t>
            </a:r>
            <a:r>
              <a:rPr lang="sk-SK" b="0" i="0" dirty="0">
                <a:effectLst/>
                <a:latin typeface="Arial" panose="020B0604020202020204" pitchFamily="34" charset="0"/>
              </a:rPr>
              <a:t>, OAL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7E1D-C047-EE57-D1C8-FFA4CD55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  <a:latin typeface="Arial" panose="020B0604020202020204" pitchFamily="34" charset="0"/>
              </a:rPr>
              <a:t> MDD vývoj riadený modelom - začínajúc od modelu softvéru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 UML - jednotný jazyk pre modelovanie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 Diagram tried - štruktúra, triedy, rozhrania, vzťahy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 </a:t>
            </a:r>
            <a:r>
              <a:rPr lang="sk-SK" dirty="0" err="1">
                <a:effectLst/>
                <a:latin typeface="Arial" panose="020B0604020202020204" pitchFamily="34" charset="0"/>
              </a:rPr>
              <a:t>xUML</a:t>
            </a:r>
            <a:r>
              <a:rPr lang="sk-SK" dirty="0">
                <a:effectLst/>
                <a:latin typeface="Arial" panose="020B0604020202020204" pitchFamily="34" charset="0"/>
              </a:rPr>
              <a:t> - pridáva spustiteľnú sémantiku, akcie</a:t>
            </a:r>
          </a:p>
          <a:p>
            <a:r>
              <a:rPr lang="sk-SK" dirty="0">
                <a:effectLst/>
                <a:latin typeface="Arial" panose="020B0604020202020204" pitchFamily="34" charset="0"/>
              </a:rPr>
              <a:t> OAL - jazyk akcií</a:t>
            </a:r>
          </a:p>
          <a:p>
            <a:r>
              <a:rPr lang="sk-SK" dirty="0">
                <a:solidFill>
                  <a:srgbClr val="5D6879"/>
                </a:solidFill>
                <a:latin typeface="Lato" panose="020F0502020204030203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</a:rPr>
              <a:t>Návrhový vzor - poskytujú jednotné riešenie pre neustále sa opakujúce problémy pri návrhu softvéru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698A-2AB5-8EA7-EA66-DB04393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3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433380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30/38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4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31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0" y="159365"/>
            <a:ext cx="8395159" cy="58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32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22" y="166578"/>
            <a:ext cx="8390331" cy="58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33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28" y="154488"/>
            <a:ext cx="8402744" cy="58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7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34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27" y="177810"/>
            <a:ext cx="8391449" cy="58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45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35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58" y="3272953"/>
            <a:ext cx="3951923" cy="2768912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21" y="169657"/>
            <a:ext cx="8369590" cy="58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6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604B-61ED-B6C2-CBEF-9DFB3FA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36</a:t>
            </a:fld>
            <a:r>
              <a:rPr lang="sk-SK" dirty="0"/>
              <a:t>/38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67F5-0AD9-A0D7-B2EA-2AD574977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26" y="3272953"/>
            <a:ext cx="3951924" cy="277612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ECB8344-40FC-CFAB-1040-9F1547A8C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278366"/>
            <a:ext cx="3951923" cy="2770711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8C579D4-AF5B-9D74-B315-E5D0108B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0" y="166578"/>
            <a:ext cx="3951921" cy="2768911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FF46AF3-4DC2-4611-5036-757A505E0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1" y="159365"/>
            <a:ext cx="3959643" cy="2776124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03AB7-FB9C-FBB4-DB19-3F6016F9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" y="159365"/>
            <a:ext cx="3957070" cy="277612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7D9346-3032-F837-B040-197CD35BE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80" y="161700"/>
            <a:ext cx="8402744" cy="58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5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CDE16C97-CDFC-4891-8AFB-A33BCBD8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B63AA-9505-EAA0-DE20-2FB43243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sk-SK" b="0" i="0" dirty="0" err="1">
                <a:effectLst/>
                <a:latin typeface="Arial" panose="020B0604020202020204" pitchFamily="34" charset="0"/>
              </a:rPr>
              <a:t>Python</a:t>
            </a:r>
            <a:r>
              <a:rPr lang="sk-SK" b="0" i="0" dirty="0">
                <a:effectLst/>
                <a:latin typeface="Arial" panose="020B0604020202020204" pitchFamily="34" charset="0"/>
              </a:rPr>
              <a:t> kód</a:t>
            </a:r>
            <a:endParaRPr lang="sk-SK" dirty="0"/>
          </a:p>
        </p:txBody>
      </p:sp>
      <p:pic>
        <p:nvPicPr>
          <p:cNvPr id="6" name="Picture 5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AF599C7F-A72F-DC4A-B893-6C0B5B5E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7" y="1585431"/>
            <a:ext cx="10610466" cy="3687138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E169826A-DEB6-46C3-BC87-8C15BA7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294AB835-3BB7-4792-96BB-F735CE7F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35CD-6E50-DCF1-8FF1-014FAA9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37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1540535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0AE9-FBA1-01CD-16CE-7A867340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</a:rPr>
              <a:t>Záver a možná budúca práca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CBF13-AC35-1AB5-1247-9FC82732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Implementovala som </a:t>
            </a:r>
            <a:r>
              <a:rPr lang="sk-SK" dirty="0" err="1"/>
              <a:t>dekorátor</a:t>
            </a:r>
            <a:r>
              <a:rPr lang="sk-SK" dirty="0"/>
              <a:t> </a:t>
            </a:r>
            <a:r>
              <a:rPr lang="sk-SK" b="1" dirty="0" err="1"/>
              <a:t>Object</a:t>
            </a:r>
            <a:r>
              <a:rPr lang="sk-SK" dirty="0"/>
              <a:t>, zreťazenie zodpovedností </a:t>
            </a:r>
            <a:r>
              <a:rPr lang="sk-SK" b="1" dirty="0" err="1"/>
              <a:t>FormatHandler</a:t>
            </a:r>
            <a:r>
              <a:rPr lang="sk-SK" dirty="0"/>
              <a:t>, most </a:t>
            </a:r>
            <a:r>
              <a:rPr lang="sk-SK" b="1" dirty="0" err="1"/>
              <a:t>Shapes</a:t>
            </a:r>
            <a:r>
              <a:rPr lang="sk-SK" b="1" dirty="0"/>
              <a:t> and </a:t>
            </a:r>
            <a:r>
              <a:rPr lang="sk-SK" b="1" dirty="0" err="1"/>
              <a:t>Math</a:t>
            </a:r>
            <a:endParaRPr lang="sk-SK" dirty="0"/>
          </a:p>
          <a:p>
            <a:r>
              <a:rPr lang="sk-SK" dirty="0"/>
              <a:t> Vygenerovaný kód zachováva funkčnosť</a:t>
            </a:r>
          </a:p>
          <a:p>
            <a:r>
              <a:rPr lang="sk-SK" dirty="0"/>
              <a:t> Po generovaní je zdĺhavejší kód, nevyužité konštruktory, nadbytočné metódy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/>
              <a:t>Budúca práca:</a:t>
            </a:r>
          </a:p>
          <a:p>
            <a:r>
              <a:rPr lang="sk-SK" dirty="0"/>
              <a:t> Implementovanie metódy </a:t>
            </a:r>
            <a:r>
              <a:rPr lang="sk-SK" i="1" dirty="0" err="1"/>
              <a:t>return</a:t>
            </a:r>
            <a:r>
              <a:rPr lang="sk-SK" dirty="0"/>
              <a:t> by rozšírilo možnosti funkčností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05AE-7C15-B361-DD84-7A593691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pPr/>
              <a:t>38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61267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3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916E-FB37-0B49-6C76-3906994A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OAL syntax</a:t>
            </a:r>
            <a:endParaRPr lang="sk-SK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35F123-67D7-B151-E3F5-9D7F1D331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59845"/>
              </p:ext>
            </p:extLst>
          </p:nvPr>
        </p:nvGraphicFramePr>
        <p:xfrm>
          <a:off x="1096963" y="1846263"/>
          <a:ext cx="10058400" cy="421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9205288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881957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Konštrukcia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Zápis v OAL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03051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Dopyty do inštančného</a:t>
                      </a:r>
                      <a:br>
                        <a:rPr lang="sk-SK" dirty="0"/>
                      </a:br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priestoru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create object instance cube1 of Cube;</a:t>
                      </a:r>
                      <a:br>
                        <a:rPr lang="en-GB" dirty="0"/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delete object instance cube1;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33969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Výrazy a priradenia 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ziphandler1.extension = "</a:t>
                      </a:r>
                      <a:r>
                        <a:rPr lang="sk-SK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zip</a:t>
                      </a:r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";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4901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Riadiace konštrukcie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if (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file.format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 ==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self.extension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br>
                        <a:rPr lang="en-GB" dirty="0"/>
                      </a:br>
                      <a:r>
                        <a:rPr lang="sk-SK" dirty="0"/>
                        <a:t>   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self.handle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(file);</a:t>
                      </a:r>
                      <a:br>
                        <a:rPr lang="en-GB" dirty="0"/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end if;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817210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Zoznam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create list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cubeList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 of Cube;</a:t>
                      </a:r>
                      <a:br>
                        <a:rPr lang="en-GB" dirty="0"/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add cube1 to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cubeList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60295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Vstup a výstup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x = int(read("Please write a number.");</a:t>
                      </a:r>
                      <a:br>
                        <a:rPr lang="en-GB" dirty="0"/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write("Your number was ", x);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66276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b="0" kern="1200" dirty="0">
                          <a:solidFill>
                            <a:schemeClr val="dk1"/>
                          </a:solidFill>
                          <a:effectLst/>
                        </a:rPr>
                        <a:t>Animačný krok</a:t>
                      </a:r>
                      <a:endParaRPr lang="sk-SK" dirty="0"/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colorcube1.addColor("red");</a:t>
                      </a:r>
                      <a:br>
                        <a:rPr lang="en-GB" dirty="0"/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rotationcube1.show();</a:t>
                      </a:r>
                      <a:endParaRPr lang="sk-SK" dirty="0"/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1852115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8A77B-0751-A9C1-DA57-ECA0DDA1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7F4B-08BC-478E-B0E7-6C658454192F}" type="slidenum">
              <a:rPr lang="sk-SK" smtClean="0"/>
              <a:t>4</a:t>
            </a:fld>
            <a:r>
              <a:rPr lang="sk-SK" dirty="0"/>
              <a:t>/38</a:t>
            </a:r>
          </a:p>
        </p:txBody>
      </p:sp>
    </p:spTree>
    <p:extLst>
      <p:ext uri="{BB962C8B-B14F-4D97-AF65-F5344CB8AC3E}">
        <p14:creationId xmlns:p14="http://schemas.microsoft.com/office/powerpoint/2010/main" val="418369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66D6-AC2A-7E2A-0EC9-AFDECA7F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Podiel na generovaní </a:t>
            </a:r>
            <a:r>
              <a:rPr lang="sk-SK" dirty="0" err="1"/>
              <a:t>Python</a:t>
            </a:r>
            <a:r>
              <a:rPr lang="sk-SK" dirty="0"/>
              <a:t> kódu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86A2-CE26-6740-52A3-C25FEF75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Už existovali: nástroj ANTLR, gramatika jazyka OAL, </a:t>
            </a:r>
            <a:r>
              <a:rPr lang="sk-SK" dirty="0" err="1"/>
              <a:t>parser</a:t>
            </a:r>
            <a:r>
              <a:rPr lang="sk-SK" dirty="0"/>
              <a:t>, </a:t>
            </a:r>
            <a:r>
              <a:rPr lang="sk-SK" dirty="0" err="1"/>
              <a:t>lexer</a:t>
            </a:r>
            <a:r>
              <a:rPr lang="sk-SK" dirty="0"/>
              <a:t>, </a:t>
            </a:r>
            <a:r>
              <a:rPr lang="sk-SK" dirty="0" err="1"/>
              <a:t>visitor</a:t>
            </a:r>
            <a:endParaRPr lang="sk-SK" dirty="0"/>
          </a:p>
          <a:p>
            <a:endParaRPr lang="sk-SK" dirty="0"/>
          </a:p>
          <a:p>
            <a:r>
              <a:rPr lang="sk-SK" dirty="0"/>
              <a:t> Moja práca: pochopenie ANTLR a práce s vygenerovaným </a:t>
            </a:r>
            <a:r>
              <a:rPr lang="sk-SK" dirty="0" err="1"/>
              <a:t>parserom</a:t>
            </a:r>
            <a:r>
              <a:rPr lang="sk-SK" dirty="0"/>
              <a:t>, </a:t>
            </a:r>
            <a:r>
              <a:rPr lang="sk-SK" dirty="0" err="1"/>
              <a:t>lexerom</a:t>
            </a:r>
            <a:r>
              <a:rPr lang="sk-SK" dirty="0"/>
              <a:t> a </a:t>
            </a:r>
            <a:r>
              <a:rPr lang="sk-SK" dirty="0" err="1"/>
              <a:t>visitorom</a:t>
            </a:r>
            <a:endParaRPr lang="sk-SK" dirty="0"/>
          </a:p>
          <a:p>
            <a:r>
              <a:rPr lang="sk-SK" dirty="0"/>
              <a:t> Napísanie C</a:t>
            </a:r>
            <a:r>
              <a:rPr lang="en-GB" dirty="0"/>
              <a:t>#</a:t>
            </a:r>
            <a:r>
              <a:rPr lang="sk-SK" dirty="0"/>
              <a:t> kódu na preklad z OAL kódu, pomocou týchto štruktúr</a:t>
            </a:r>
          </a:p>
        </p:txBody>
      </p:sp>
    </p:spTree>
    <p:extLst>
      <p:ext uri="{BB962C8B-B14F-4D97-AF65-F5344CB8AC3E}">
        <p14:creationId xmlns:p14="http://schemas.microsoft.com/office/powerpoint/2010/main" val="2375550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A03B-803F-73F0-5FC3-3ED874F7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Obmedzenia nástroja </a:t>
            </a:r>
            <a:r>
              <a:rPr lang="sk-SK" dirty="0" err="1"/>
              <a:t>AnimArch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3A5-2DFE-5FD6-C167-A68BC729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Ponúka vzťahy: generalizácia, asociácia, </a:t>
            </a:r>
            <a:r>
              <a:rPr lang="sk-SK" dirty="0" err="1"/>
              <a:t>dependencia</a:t>
            </a:r>
            <a:endParaRPr lang="sk-SK" dirty="0"/>
          </a:p>
          <a:p>
            <a:r>
              <a:rPr lang="sk-SK" dirty="0"/>
              <a:t> Vizuálne nerozlišuje triedy a rozhrania</a:t>
            </a:r>
          </a:p>
          <a:p>
            <a:r>
              <a:rPr lang="sk-SK" dirty="0"/>
              <a:t> Nepodporuje viacúrovňové priraďovania a získavania hodnôt, typu </a:t>
            </a:r>
            <a:r>
              <a:rPr lang="sk-SK" i="1" dirty="0" err="1"/>
              <a:t>result</a:t>
            </a:r>
            <a:r>
              <a:rPr lang="sk-SK" i="1" dirty="0"/>
              <a:t> = </a:t>
            </a:r>
            <a:r>
              <a:rPr lang="sk-SK" i="1" dirty="0" err="1"/>
              <a:t>self.math.result</a:t>
            </a:r>
            <a:endParaRPr lang="sk-SK" i="1" dirty="0"/>
          </a:p>
          <a:p>
            <a:r>
              <a:rPr lang="sk-SK" i="1" dirty="0"/>
              <a:t> </a:t>
            </a:r>
            <a:r>
              <a:rPr lang="sk-SK" dirty="0"/>
              <a:t>Pre funkčnú animáciu musia byť prepojené triedy vzťahom, ak inštancia jednej triedy volá metódu inštancie druhej</a:t>
            </a:r>
            <a:endParaRPr lang="sk-SK" i="1" dirty="0"/>
          </a:p>
          <a:p>
            <a:pPr marL="0" indent="0">
              <a:buNone/>
            </a:pPr>
            <a:endParaRPr lang="sk-SK" i="1" dirty="0"/>
          </a:p>
          <a:p>
            <a:r>
              <a:rPr lang="sk-SK" dirty="0"/>
              <a:t> </a:t>
            </a:r>
            <a:r>
              <a:rPr lang="sk-SK" dirty="0" err="1"/>
              <a:t>Nekonzistentnosť</a:t>
            </a:r>
            <a:r>
              <a:rPr lang="sk-SK" dirty="0"/>
              <a:t>, lebo som uprednostnila prehľadnosť</a:t>
            </a:r>
          </a:p>
        </p:txBody>
      </p:sp>
      <p:pic>
        <p:nvPicPr>
          <p:cNvPr id="8" name="Picture 7" descr="A picture containing line, white, design, screenshot&#10;&#10;Description automatically generated">
            <a:extLst>
              <a:ext uri="{FF2B5EF4-FFF2-40B4-BE49-F238E27FC236}">
                <a16:creationId xmlns:a16="http://schemas.microsoft.com/office/drawing/2014/main" id="{8677417F-23F3-7129-F988-9635B54DF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60" y="1845734"/>
            <a:ext cx="1313502" cy="8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00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BD8E-52E6-6C1F-744E-5FD6DD43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Nevhodný príklad na </a:t>
            </a:r>
            <a:r>
              <a:rPr lang="sk-SK" dirty="0" err="1"/>
              <a:t>dekorátor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8270-2DC5-C331-EE14-70AEE26D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Pre pochopenie nevyžaduje vysokú abstrakciu, preto sa dá zamerať na interakcie v návrhovom vzore</a:t>
            </a:r>
          </a:p>
          <a:p>
            <a:endParaRPr lang="sk-SK" dirty="0"/>
          </a:p>
          <a:p>
            <a:r>
              <a:rPr lang="sk-SK" dirty="0"/>
              <a:t>Súhlasím, že by sa v praxi metóda </a:t>
            </a:r>
            <a:r>
              <a:rPr lang="sk-SK" i="1" dirty="0"/>
              <a:t>show()</a:t>
            </a:r>
            <a:r>
              <a:rPr lang="sk-SK" dirty="0"/>
              <a:t> neprakticky používala, preto by mohla byť vhodnejšia iná metóda, ktorá pracuje s vytvoreným objektom</a:t>
            </a:r>
          </a:p>
        </p:txBody>
      </p:sp>
    </p:spTree>
    <p:extLst>
      <p:ext uri="{BB962C8B-B14F-4D97-AF65-F5344CB8AC3E}">
        <p14:creationId xmlns:p14="http://schemas.microsoft.com/office/powerpoint/2010/main" val="3206527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0601-DDFC-A8BD-6011-33C2177B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1329-D7FB-E987-9846-E265291C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Zamerala som sa najmä na dynamickú zložku návrhových vzorov, ktorá vyjadruje, že ktoré komponenty vykonávajú ktoré akcie a ako spolu pracujú.</a:t>
            </a:r>
          </a:p>
          <a:p>
            <a:r>
              <a:rPr lang="sk-SK" dirty="0"/>
              <a:t> Príklady zamerané na pochopenie spolupráce komponentov v implementácii návrhových vzorov.</a:t>
            </a:r>
          </a:p>
          <a:p>
            <a:r>
              <a:rPr lang="sk-SK" dirty="0"/>
              <a:t> Bývajú rôzne možnosti ako spraviť konkrétnu implementáciu návrhového vzoru.</a:t>
            </a:r>
          </a:p>
        </p:txBody>
      </p:sp>
    </p:spTree>
    <p:extLst>
      <p:ext uri="{BB962C8B-B14F-4D97-AF65-F5344CB8AC3E}">
        <p14:creationId xmlns:p14="http://schemas.microsoft.com/office/powerpoint/2010/main" val="320082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9353-5AFA-DF64-CABD-D357512E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052547"/>
          </a:xfrm>
        </p:spPr>
        <p:txBody>
          <a:bodyPr anchor="b">
            <a:normAutofit/>
          </a:bodyPr>
          <a:lstStyle/>
          <a:p>
            <a:r>
              <a:rPr lang="sk-SK" b="0" i="0" dirty="0" err="1">
                <a:effectLst/>
                <a:latin typeface="Arial" panose="020B0604020202020204" pitchFamily="34" charset="0"/>
              </a:rPr>
              <a:t>AnimArch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91CF-F3E5-83EC-F790-75F09703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080816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sk-SK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pt-BR" sz="2200" b="0" i="0" dirty="0">
                <a:effectLst/>
                <a:latin typeface="Arial" panose="020B0604020202020204" pitchFamily="34" charset="0"/>
              </a:rPr>
              <a:t>Unity aplikácia napísaná v C#</a:t>
            </a:r>
            <a:endParaRPr lang="sk-SK" sz="2200" b="0" i="0" dirty="0">
              <a:effectLst/>
              <a:latin typeface="Arial" panose="020B0604020202020204" pitchFamily="34" charset="0"/>
            </a:endParaRPr>
          </a:p>
          <a:p>
            <a:r>
              <a:rPr lang="sk-SK" sz="2200" b="0" i="0" dirty="0">
                <a:effectLst/>
                <a:latin typeface="Arial" panose="020B0604020202020204" pitchFamily="34" charset="0"/>
              </a:rPr>
              <a:t> 2D a 3D vizualizácia a modelovanie</a:t>
            </a:r>
          </a:p>
          <a:p>
            <a:r>
              <a:rPr lang="sk-SK" sz="2200" b="0" i="0" dirty="0">
                <a:effectLst/>
                <a:latin typeface="Arial" panose="020B0604020202020204" pitchFamily="34" charset="0"/>
              </a:rPr>
              <a:t> Diagram tried - vytvorenie, načítanie, úprava, uloženie v .</a:t>
            </a:r>
            <a:r>
              <a:rPr lang="sk-SK" sz="2200" b="0" i="0" dirty="0" err="1">
                <a:effectLst/>
                <a:latin typeface="Arial" panose="020B0604020202020204" pitchFamily="34" charset="0"/>
              </a:rPr>
              <a:t>json</a:t>
            </a:r>
            <a:endParaRPr lang="sk-SK" sz="2200" dirty="0">
              <a:latin typeface="Arial" panose="020B0604020202020204" pitchFamily="34" charset="0"/>
            </a:endParaRPr>
          </a:p>
          <a:p>
            <a:r>
              <a:rPr lang="sk-SK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2200" b="0" i="0" dirty="0">
                <a:effectLst/>
                <a:latin typeface="Arial" panose="020B0604020202020204" pitchFamily="34" charset="0"/>
              </a:rPr>
              <a:t>Animácia - vytvorenie, </a:t>
            </a:r>
            <a:r>
              <a:rPr lang="it-IT" sz="2200" dirty="0">
                <a:latin typeface="Arial" panose="020B0604020202020204" pitchFamily="34" charset="0"/>
              </a:rPr>
              <a:t>otvorenie, úprava, spustenie</a:t>
            </a:r>
            <a:endParaRPr lang="sk-SK" sz="2200" dirty="0">
              <a:latin typeface="Arial" panose="020B0604020202020204" pitchFamily="34" charset="0"/>
            </a:endParaRPr>
          </a:p>
          <a:p>
            <a:r>
              <a:rPr lang="sk-SK" sz="2200" dirty="0">
                <a:latin typeface="Arial" panose="020B0604020202020204" pitchFamily="34" charset="0"/>
              </a:rPr>
              <a:t> Katalóg vzorov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72F47-9E27-6E14-0096-4909EC04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5</a:t>
            </a:fld>
            <a:r>
              <a:rPr lang="sk-SK" dirty="0"/>
              <a:t>/38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3FA20C8-F7E0-899A-9F90-4B447EA72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3F3F56-7789-B103-4682-0E251886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sk-SK" sz="4000" dirty="0">
                <a:latin typeface="Arial" panose="020B0604020202020204" pitchFamily="34" charset="0"/>
              </a:rPr>
              <a:t>Vrstvy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58EA0-F4D5-0488-8E3A-D55C0A40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6</a:t>
            </a:fld>
            <a:r>
              <a:rPr lang="sk-SK" dirty="0"/>
              <a:t>/38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99FC712-1764-8E25-045D-F040E84BB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7" y="1845426"/>
            <a:ext cx="7417172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rch">
            <a:hlinkClick r:id="" action="ppaction://media"/>
            <a:extLst>
              <a:ext uri="{FF2B5EF4-FFF2-40B4-BE49-F238E27FC236}">
                <a16:creationId xmlns:a16="http://schemas.microsoft.com/office/drawing/2014/main" id="{DF24E779-43C2-29E5-32CF-CECF9A297D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7327" y="1837531"/>
            <a:ext cx="7772400" cy="43719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10A405-33BE-E1F0-CA79-742A9131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Arial" panose="020B0604020202020204" pitchFamily="34" charset="0"/>
              </a:rPr>
              <a:t>Animácia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6BE7-7D87-996F-9BF8-5782513A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/>
              <a:t>7/38</a:t>
            </a:r>
          </a:p>
        </p:txBody>
      </p:sp>
    </p:spTree>
    <p:extLst>
      <p:ext uri="{BB962C8B-B14F-4D97-AF65-F5344CB8AC3E}">
        <p14:creationId xmlns:p14="http://schemas.microsoft.com/office/powerpoint/2010/main" val="1735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6F27-6059-D8CC-5B59-4A524B6B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ANTLR a gramatika OAL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075A-91E5-3F40-B245-3E73714E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 ANTLR - generátor syntaktického analyzátora (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parsera</a:t>
            </a:r>
            <a:r>
              <a:rPr lang="sk-SK" b="0" i="0" dirty="0"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sk-SK" b="0" i="0" dirty="0">
                <a:effectLst/>
                <a:latin typeface="Arial" panose="020B0604020202020204" pitchFamily="34" charset="0"/>
              </a:rPr>
              <a:t> Vstup je 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bezkontextová</a:t>
            </a:r>
            <a:r>
              <a:rPr lang="sk-SK" b="0" i="0" dirty="0">
                <a:effectLst/>
                <a:latin typeface="Arial" panose="020B0604020202020204" pitchFamily="34" charset="0"/>
              </a:rPr>
              <a:t> gramatika v rozvinutej 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Backus</a:t>
            </a:r>
            <a:r>
              <a:rPr lang="sk-SK" dirty="0" err="1">
                <a:latin typeface="Arial" panose="020B0604020202020204" pitchFamily="34" charset="0"/>
              </a:rPr>
              <a:t>-Naur</a:t>
            </a:r>
            <a:r>
              <a:rPr lang="sk-SK" dirty="0">
                <a:latin typeface="Arial" panose="020B0604020202020204" pitchFamily="34" charset="0"/>
              </a:rPr>
              <a:t> forme</a:t>
            </a:r>
          </a:p>
          <a:p>
            <a:r>
              <a:rPr lang="sk-SK" dirty="0">
                <a:latin typeface="Arial" panose="020B0604020202020204" pitchFamily="34" charset="0"/>
              </a:rPr>
              <a:t> Výstup je </a:t>
            </a:r>
            <a:r>
              <a:rPr lang="sk-SK" dirty="0" err="1">
                <a:latin typeface="Arial" panose="020B0604020202020204" pitchFamily="34" charset="0"/>
              </a:rPr>
              <a:t>parser</a:t>
            </a:r>
            <a:r>
              <a:rPr lang="sk-SK" dirty="0">
                <a:latin typeface="Arial" panose="020B0604020202020204" pitchFamily="34" charset="0"/>
              </a:rPr>
              <a:t> rekurzívneho zostupu, pre </a:t>
            </a:r>
            <a:r>
              <a:rPr lang="sk-SK" dirty="0" err="1">
                <a:latin typeface="Arial" panose="020B0604020202020204" pitchFamily="34" charset="0"/>
              </a:rPr>
              <a:t>parsovanie</a:t>
            </a:r>
            <a:r>
              <a:rPr lang="sk-SK" dirty="0">
                <a:latin typeface="Arial" panose="020B0604020202020204" pitchFamily="34" charset="0"/>
              </a:rPr>
              <a:t> zhora nadol</a:t>
            </a:r>
          </a:p>
          <a:p>
            <a:endParaRPr lang="sk-SK" dirty="0"/>
          </a:p>
        </p:txBody>
      </p:sp>
      <p:pic>
        <p:nvPicPr>
          <p:cNvPr id="10" name="Picture 9" descr="A screen 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A31F1C6A-5B16-D83F-01AE-13336591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146972"/>
            <a:ext cx="3135109" cy="30097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5349-4CCA-F170-8BD6-04898D01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8</a:t>
            </a:fld>
            <a:r>
              <a:rPr lang="sk-SK" dirty="0"/>
              <a:t>/38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2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C33F-2735-AF81-7B12-64A50454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5497"/>
            <a:ext cx="3429000" cy="1719072"/>
          </a:xfrm>
        </p:spPr>
        <p:txBody>
          <a:bodyPr anchor="b">
            <a:normAutofit/>
          </a:bodyPr>
          <a:lstStyle/>
          <a:p>
            <a:r>
              <a:rPr lang="sk-SK" b="0" i="0" dirty="0">
                <a:effectLst/>
                <a:latin typeface="Arial" panose="020B0604020202020204" pitchFamily="34" charset="0"/>
              </a:rPr>
              <a:t>Generovanie </a:t>
            </a:r>
            <a:r>
              <a:rPr lang="sk-SK" b="0" i="0" dirty="0" err="1">
                <a:effectLst/>
                <a:latin typeface="Arial" panose="020B0604020202020204" pitchFamily="34" charset="0"/>
              </a:rPr>
              <a:t>Python</a:t>
            </a:r>
            <a:r>
              <a:rPr lang="sk-SK" b="0" i="0" dirty="0">
                <a:effectLst/>
                <a:latin typeface="Arial" panose="020B0604020202020204" pitchFamily="34" charset="0"/>
              </a:rPr>
              <a:t> kódu</a:t>
            </a:r>
            <a:endParaRPr lang="sk-S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432CE-D8A1-8E04-D872-5EFECD30E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226094"/>
            <a:ext cx="3429000" cy="3410712"/>
          </a:xfrm>
        </p:spPr>
        <p:txBody>
          <a:bodyPr anchor="t">
            <a:normAutofit/>
          </a:bodyPr>
          <a:lstStyle/>
          <a:p>
            <a:r>
              <a:rPr lang="sk-SK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InputStream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- pole znakov metód v OAL</a:t>
            </a:r>
          </a:p>
          <a:p>
            <a:r>
              <a:rPr lang="sk-SK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lexer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commonTokenStream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- výsledkom prechodu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lexera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sú</a:t>
            </a:r>
            <a:br>
              <a:rPr lang="sk-SK" sz="1600" dirty="0"/>
            </a:br>
            <a:r>
              <a:rPr lang="sk-SK" sz="1600" b="0" i="1" dirty="0">
                <a:effectLst/>
                <a:latin typeface="Arial" panose="020B0604020202020204" pitchFamily="34" charset="0"/>
              </a:rPr>
              <a:t>tokeny</a:t>
            </a:r>
          </a:p>
          <a:p>
            <a:r>
              <a:rPr lang="sk-SK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parser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- prejde cez vytvorené tokeny a vytvorí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parsovací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strom</a:t>
            </a:r>
            <a:endParaRPr lang="sk-SK" sz="1600" i="1" dirty="0">
              <a:latin typeface="Arial" panose="020B0604020202020204" pitchFamily="34" charset="0"/>
            </a:endParaRPr>
          </a:p>
          <a:p>
            <a:r>
              <a:rPr lang="sk-SK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visitor</a:t>
            </a:r>
            <a:r>
              <a:rPr lang="sk-SK" sz="1600" b="0" i="0" dirty="0">
                <a:effectLst/>
                <a:latin typeface="Arial" panose="020B0604020202020204" pitchFamily="34" charset="0"/>
              </a:rPr>
              <a:t> - prejde stromom a výstupom je kód v </a:t>
            </a:r>
            <a:r>
              <a:rPr lang="sk-SK" sz="1600" b="0" i="0" dirty="0" err="1">
                <a:effectLst/>
                <a:latin typeface="Arial" panose="020B0604020202020204" pitchFamily="34" charset="0"/>
              </a:rPr>
              <a:t>Pythone</a:t>
            </a:r>
            <a:endParaRPr lang="sk-SK" sz="1600" b="0" i="0" dirty="0">
              <a:effectLst/>
              <a:latin typeface="Arial" panose="020B0604020202020204" pitchFamily="34" charset="0"/>
            </a:endParaRPr>
          </a:p>
          <a:p>
            <a:r>
              <a:rPr lang="sk-SK" sz="1600" dirty="0">
                <a:latin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</a:rPr>
              <a:t>result</a:t>
            </a:r>
            <a:r>
              <a:rPr lang="sk-SK" sz="1600" dirty="0">
                <a:latin typeface="Arial" panose="020B0604020202020204" pitchFamily="34" charset="0"/>
              </a:rPr>
              <a:t> – samotný vygenerovaný kód v jazyku </a:t>
            </a:r>
            <a:r>
              <a:rPr lang="sk-SK" sz="1600" dirty="0" err="1">
                <a:latin typeface="Arial" panose="020B0604020202020204" pitchFamily="34" charset="0"/>
              </a:rPr>
              <a:t>Python</a:t>
            </a:r>
            <a:endParaRPr lang="en-US" sz="2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788C9-03C1-633A-4FCD-7B152831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A87F4B-08BC-478E-B0E7-6C658454192F}" type="slidenum">
              <a:rPr lang="sk-SK" smtClean="0"/>
              <a:pPr>
                <a:spcAft>
                  <a:spcPts val="600"/>
                </a:spcAft>
              </a:pPr>
              <a:t>9</a:t>
            </a:fld>
            <a:r>
              <a:rPr lang="sk-SK" dirty="0"/>
              <a:t>/38</a:t>
            </a:r>
          </a:p>
        </p:txBody>
      </p:sp>
      <p:pic>
        <p:nvPicPr>
          <p:cNvPr id="6" name="Content Placeholder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6E376A7-5202-B053-9233-5FCB5107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7" y="517733"/>
            <a:ext cx="7662099" cy="3207653"/>
          </a:xfrm>
          <a:prstGeom prst="rect">
            <a:avLst/>
          </a:prstGeom>
        </p:spPr>
      </p:pic>
      <p:pic>
        <p:nvPicPr>
          <p:cNvPr id="7" name="Picture 6" descr="A picture containing text, line, font, diagram&#10;&#10;Description automatically generated">
            <a:extLst>
              <a:ext uri="{FF2B5EF4-FFF2-40B4-BE49-F238E27FC236}">
                <a16:creationId xmlns:a16="http://schemas.microsoft.com/office/drawing/2014/main" id="{9BC5D020-687B-98BB-E681-8E2BD342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7" y="4206904"/>
            <a:ext cx="7563906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07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507</TotalTime>
  <Words>837</Words>
  <Application>Microsoft Office PowerPoint</Application>
  <PresentationFormat>Widescreen</PresentationFormat>
  <Paragraphs>138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Lato</vt:lpstr>
      <vt:lpstr>Retrospect</vt:lpstr>
      <vt:lpstr>Implementácia návrhových vzorov v xUML a OAL</vt:lpstr>
      <vt:lpstr>Motivácia a ciele</vt:lpstr>
      <vt:lpstr>MDD, UML, xUML, OAL</vt:lpstr>
      <vt:lpstr>OAL syntax</vt:lpstr>
      <vt:lpstr>AnimArch</vt:lpstr>
      <vt:lpstr>Vrstvy</vt:lpstr>
      <vt:lpstr>Animácia</vt:lpstr>
      <vt:lpstr>ANTLR a gramatika OAL</vt:lpstr>
      <vt:lpstr>Generovanie Python kódu</vt:lpstr>
      <vt:lpstr>Návrhové vzory</vt:lpstr>
      <vt:lpstr>Zreťazenie zodpovedností</vt:lpstr>
      <vt:lpstr>OAL kód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Python kód</vt:lpstr>
      <vt:lpstr>Dekorátor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Python kód</vt:lpstr>
      <vt:lpstr>Záver a možná budúca práca</vt:lpstr>
      <vt:lpstr>PowerPoint Presentation</vt:lpstr>
      <vt:lpstr>Podiel na generovaní Python kódu</vt:lpstr>
      <vt:lpstr>Obmedzenia nástroja AnimArch</vt:lpstr>
      <vt:lpstr>Nevhodný príklad na dekorátor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Implementácia návrhových vzorov v xUML a OAL</dc:title>
  <dc:creator>Gavlák Michelle</dc:creator>
  <cp:lastModifiedBy>Gavlák Michelle</cp:lastModifiedBy>
  <cp:revision>53</cp:revision>
  <dcterms:created xsi:type="dcterms:W3CDTF">2023-06-21T08:53:47Z</dcterms:created>
  <dcterms:modified xsi:type="dcterms:W3CDTF">2023-06-21T17:24:24Z</dcterms:modified>
</cp:coreProperties>
</file>