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74" r:id="rId3"/>
    <p:sldId id="276" r:id="rId4"/>
    <p:sldId id="273" r:id="rId5"/>
    <p:sldId id="263" r:id="rId6"/>
    <p:sldId id="260" r:id="rId7"/>
    <p:sldId id="277" r:id="rId8"/>
    <p:sldId id="258" r:id="rId9"/>
    <p:sldId id="281" r:id="rId10"/>
    <p:sldId id="270" r:id="rId11"/>
    <p:sldId id="278" r:id="rId12"/>
    <p:sldId id="264" r:id="rId13"/>
    <p:sldId id="271" r:id="rId14"/>
    <p:sldId id="275" r:id="rId15"/>
    <p:sldId id="272" r:id="rId16"/>
    <p:sldId id="269" r:id="rId17"/>
    <p:sldId id="266" r:id="rId18"/>
    <p:sldId id="268" r:id="rId19"/>
    <p:sldId id="285" r:id="rId20"/>
    <p:sldId id="287" r:id="rId21"/>
    <p:sldId id="280" r:id="rId22"/>
    <p:sldId id="282" r:id="rId23"/>
    <p:sldId id="283" r:id="rId24"/>
  </p:sldIdLst>
  <p:sldSz cx="9144000" cy="5143500" type="screen16x9"/>
  <p:notesSz cx="6858000" cy="9144000"/>
  <p:embeddedFontLst>
    <p:embeddedFont>
      <p:font typeface="Nunito" charset="-18"/>
      <p:regular r:id="rId26"/>
      <p:bold r:id="rId27"/>
      <p:italic r:id="rId28"/>
      <p:boldItalic r:id="rId29"/>
    </p:embeddedFont>
    <p:embeddedFont>
      <p:font typeface="Maven Pro" charset="-18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2593" autoAdjust="0"/>
  </p:normalViewPr>
  <p:slideViewPr>
    <p:cSldViewPr>
      <p:cViewPr>
        <p:scale>
          <a:sx n="100" d="100"/>
          <a:sy n="100" d="100"/>
        </p:scale>
        <p:origin x="-510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67757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sk-SK" dirty="0" err="1" smtClean="0"/>
              <a:t>Suhlasim</a:t>
            </a:r>
            <a:r>
              <a:rPr lang="sk-SK" dirty="0" smtClean="0"/>
              <a:t> </a:t>
            </a:r>
            <a:r>
              <a:rPr lang="sk-SK" dirty="0" err="1" smtClean="0"/>
              <a:t>ze</a:t>
            </a:r>
            <a:r>
              <a:rPr lang="sk-SK" dirty="0" smtClean="0"/>
              <a:t> </a:t>
            </a:r>
            <a:r>
              <a:rPr lang="sk-SK" dirty="0" err="1" smtClean="0"/>
              <a:t>pouzivanie</a:t>
            </a:r>
            <a:r>
              <a:rPr lang="sk-SK" dirty="0" smtClean="0"/>
              <a:t> </a:t>
            </a:r>
            <a:r>
              <a:rPr lang="sk-SK" dirty="0" err="1" smtClean="0"/>
              <a:t>konstant</a:t>
            </a:r>
            <a:r>
              <a:rPr lang="sk-SK" dirty="0" smtClean="0"/>
              <a:t> je nevhodne </a:t>
            </a:r>
            <a:r>
              <a:rPr lang="sk-SK" dirty="0" err="1" smtClean="0"/>
              <a:t>pr</a:t>
            </a:r>
            <a:r>
              <a:rPr lang="sk-SK" dirty="0" smtClean="0"/>
              <a:t> </a:t>
            </a:r>
            <a:r>
              <a:rPr lang="sk-SK" dirty="0" err="1" smtClean="0"/>
              <a:t>etento</a:t>
            </a:r>
            <a:r>
              <a:rPr lang="sk-SK" dirty="0" smtClean="0"/>
              <a:t> </a:t>
            </a:r>
            <a:r>
              <a:rPr lang="sk-SK" dirty="0" err="1" smtClean="0"/>
              <a:t>pripad</a:t>
            </a:r>
            <a:r>
              <a:rPr lang="sk-SK" dirty="0" smtClean="0"/>
              <a:t> a </a:t>
            </a:r>
            <a:r>
              <a:rPr lang="sk-SK" dirty="0" err="1" smtClean="0"/>
              <a:t>prave</a:t>
            </a:r>
            <a:r>
              <a:rPr lang="sk-SK" dirty="0" smtClean="0"/>
              <a:t> preto som ilustroval na </a:t>
            </a:r>
            <a:r>
              <a:rPr lang="sk-SK" dirty="0" err="1" smtClean="0"/>
              <a:t>priklade</a:t>
            </a:r>
            <a:r>
              <a:rPr lang="sk-SK" dirty="0" smtClean="0"/>
              <a:t> </a:t>
            </a:r>
            <a:r>
              <a:rPr lang="sk-SK" dirty="0" err="1" smtClean="0"/>
              <a:t>template</a:t>
            </a:r>
            <a:r>
              <a:rPr lang="sk-SK" dirty="0" smtClean="0"/>
              <a:t> </a:t>
            </a:r>
            <a:r>
              <a:rPr lang="sk-SK" dirty="0" err="1" smtClean="0"/>
              <a:t>matchingu</a:t>
            </a:r>
            <a:r>
              <a:rPr lang="sk-SK" dirty="0" smtClean="0"/>
              <a:t> </a:t>
            </a:r>
            <a:r>
              <a:rPr lang="sk-SK" dirty="0" err="1" smtClean="0"/>
              <a:t>ze</a:t>
            </a:r>
            <a:r>
              <a:rPr lang="sk-SK" dirty="0" smtClean="0"/>
              <a:t> zmena </a:t>
            </a:r>
            <a:r>
              <a:rPr lang="sk-SK" dirty="0" err="1" smtClean="0"/>
              <a:t>rotacie</a:t>
            </a:r>
            <a:r>
              <a:rPr lang="sk-SK" dirty="0" smtClean="0"/>
              <a:t> a </a:t>
            </a:r>
            <a:r>
              <a:rPr lang="sk-SK" dirty="0" err="1" smtClean="0"/>
              <a:t>skalovania</a:t>
            </a:r>
            <a:r>
              <a:rPr lang="sk-SK" dirty="0" smtClean="0"/>
              <a:t> </a:t>
            </a:r>
          </a:p>
          <a:p>
            <a:pPr>
              <a:buNone/>
            </a:pPr>
            <a:r>
              <a:rPr lang="sk-SK" dirty="0" smtClean="0"/>
              <a:t>eliminuje nepresnosti. Ak som niekde </a:t>
            </a:r>
            <a:r>
              <a:rPr lang="sk-SK" dirty="0" err="1" smtClean="0"/>
              <a:t>pouzil</a:t>
            </a:r>
            <a:r>
              <a:rPr lang="sk-SK" dirty="0" smtClean="0"/>
              <a:t> </a:t>
            </a:r>
            <a:r>
              <a:rPr lang="sk-SK" dirty="0" err="1" smtClean="0"/>
              <a:t>konstanty</a:t>
            </a:r>
            <a:r>
              <a:rPr lang="sk-SK" dirty="0" smtClean="0"/>
              <a:t> ako </a:t>
            </a:r>
            <a:r>
              <a:rPr lang="sk-SK" dirty="0" err="1" smtClean="0"/>
              <a:t>napriklad</a:t>
            </a:r>
            <a:r>
              <a:rPr lang="sk-SK" dirty="0" smtClean="0"/>
              <a:t> v morfologickej </a:t>
            </a:r>
            <a:r>
              <a:rPr lang="sk-SK" dirty="0" err="1" smtClean="0"/>
              <a:t>segmentacii</a:t>
            </a:r>
            <a:r>
              <a:rPr lang="sk-SK" dirty="0" smtClean="0"/>
              <a:t> tykalo sa to tvaru </a:t>
            </a:r>
            <a:r>
              <a:rPr lang="sk-SK" dirty="0" err="1" smtClean="0"/>
              <a:t>ktory</a:t>
            </a:r>
            <a:r>
              <a:rPr lang="sk-SK" dirty="0" smtClean="0"/>
              <a:t> je </a:t>
            </a:r>
            <a:r>
              <a:rPr lang="sk-SK" dirty="0" err="1" smtClean="0"/>
              <a:t>podobny</a:t>
            </a:r>
            <a:r>
              <a:rPr lang="sk-SK" dirty="0" smtClean="0"/>
              <a:t>.</a:t>
            </a:r>
          </a:p>
          <a:p>
            <a:pPr>
              <a:buNone/>
            </a:pPr>
            <a:r>
              <a:rPr lang="sk-SK" dirty="0" smtClean="0"/>
              <a:t>Idea prace bola </a:t>
            </a:r>
            <a:r>
              <a:rPr lang="sk-SK" dirty="0" err="1" smtClean="0"/>
              <a:t>preskumat</a:t>
            </a:r>
            <a:r>
              <a:rPr lang="sk-SK" dirty="0" smtClean="0"/>
              <a:t> </a:t>
            </a:r>
            <a:r>
              <a:rPr lang="sk-SK" dirty="0" err="1" smtClean="0"/>
              <a:t>viacere</a:t>
            </a:r>
            <a:r>
              <a:rPr lang="sk-SK" dirty="0" smtClean="0"/>
              <a:t> </a:t>
            </a:r>
            <a:r>
              <a:rPr lang="sk-SK" dirty="0" err="1" smtClean="0"/>
              <a:t>pristupy</a:t>
            </a:r>
            <a:r>
              <a:rPr lang="sk-SK" dirty="0" smtClean="0"/>
              <a:t> od </a:t>
            </a:r>
            <a:r>
              <a:rPr lang="sk-SK" dirty="0" err="1" smtClean="0"/>
              <a:t>jednoduchsich</a:t>
            </a:r>
            <a:r>
              <a:rPr lang="sk-SK" dirty="0" smtClean="0"/>
              <a:t> k </a:t>
            </a:r>
            <a:r>
              <a:rPr lang="sk-SK" dirty="0" err="1" smtClean="0"/>
              <a:t>tym</a:t>
            </a:r>
            <a:r>
              <a:rPr lang="sk-SK" dirty="0" smtClean="0"/>
              <a:t> </a:t>
            </a:r>
            <a:r>
              <a:rPr lang="sk-SK" dirty="0" err="1" smtClean="0"/>
              <a:t>zlozitejsim</a:t>
            </a:r>
            <a:r>
              <a:rPr lang="sk-SK" dirty="0" smtClean="0"/>
              <a:t> na detegovanie toho </a:t>
            </a:r>
            <a:r>
              <a:rPr lang="sk-SK" dirty="0" err="1" smtClean="0"/>
              <a:t>ktory</a:t>
            </a:r>
            <a:r>
              <a:rPr lang="sk-SK" dirty="0" smtClean="0"/>
              <a:t> by </a:t>
            </a:r>
            <a:r>
              <a:rPr lang="sk-SK" dirty="0" err="1" smtClean="0"/>
              <a:t>zafungoval</a:t>
            </a:r>
            <a:r>
              <a:rPr lang="sk-SK" dirty="0" smtClean="0"/>
              <a:t> preto sme </a:t>
            </a:r>
          </a:p>
          <a:p>
            <a:pPr>
              <a:buNone/>
            </a:pPr>
            <a:r>
              <a:rPr lang="sk-SK" dirty="0" err="1" smtClean="0"/>
              <a:t>preskumali</a:t>
            </a:r>
            <a:r>
              <a:rPr lang="sk-SK" dirty="0" smtClean="0"/>
              <a:t> aj </a:t>
            </a:r>
            <a:r>
              <a:rPr lang="sk-SK" dirty="0" err="1" smtClean="0"/>
              <a:t>take</a:t>
            </a:r>
            <a:r>
              <a:rPr lang="sk-SK" dirty="0" smtClean="0"/>
              <a:t> </a:t>
            </a:r>
            <a:r>
              <a:rPr lang="sk-SK" dirty="0" err="1" smtClean="0"/>
              <a:t>primitivne</a:t>
            </a:r>
            <a:r>
              <a:rPr lang="sk-SK" dirty="0" smtClean="0"/>
              <a:t> </a:t>
            </a:r>
            <a:r>
              <a:rPr lang="sk-SK" dirty="0" err="1" smtClean="0"/>
              <a:t>pristupy</a:t>
            </a:r>
            <a:r>
              <a:rPr lang="sk-SK" dirty="0" smtClean="0"/>
              <a:t> a postupne sme volili </a:t>
            </a:r>
            <a:r>
              <a:rPr lang="sk-SK" dirty="0" err="1" smtClean="0"/>
              <a:t>komplikovanejsie</a:t>
            </a:r>
            <a:r>
              <a:rPr lang="sk-SK" dirty="0" smtClean="0"/>
              <a:t> </a:t>
            </a:r>
            <a:r>
              <a:rPr lang="sk-SK" dirty="0" err="1" smtClean="0"/>
              <a:t>metod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34316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sk-SK" dirty="0" err="1" smtClean="0"/>
              <a:t>Pristupov</a:t>
            </a:r>
            <a:r>
              <a:rPr lang="sk-SK" dirty="0" smtClean="0"/>
              <a:t> </a:t>
            </a:r>
            <a:r>
              <a:rPr lang="sk-SK" dirty="0" err="1" smtClean="0"/>
              <a:t>ktore</a:t>
            </a:r>
            <a:r>
              <a:rPr lang="sk-SK" dirty="0" smtClean="0"/>
              <a:t> sa okrem </a:t>
            </a:r>
            <a:r>
              <a:rPr lang="sk-SK" dirty="0" err="1" smtClean="0"/>
              <a:t>vybranych</a:t>
            </a:r>
            <a:r>
              <a:rPr lang="sk-SK" dirty="0" smtClean="0"/>
              <a:t> dali </a:t>
            </a:r>
            <a:r>
              <a:rPr lang="sk-SK" dirty="0" err="1" smtClean="0"/>
              <a:t>pouzit</a:t>
            </a:r>
            <a:r>
              <a:rPr lang="sk-SK" dirty="0" smtClean="0"/>
              <a:t> je viacero, patri medzi ne aj </a:t>
            </a:r>
            <a:r>
              <a:rPr lang="sk-SK" dirty="0" err="1" smtClean="0"/>
              <a:t>real-time</a:t>
            </a:r>
            <a:r>
              <a:rPr lang="sk-SK" dirty="0" smtClean="0"/>
              <a:t> text </a:t>
            </a:r>
            <a:r>
              <a:rPr lang="sk-SK" dirty="0" err="1" smtClean="0"/>
              <a:t>detection</a:t>
            </a:r>
            <a:r>
              <a:rPr lang="sk-SK" dirty="0" smtClean="0"/>
              <a:t> </a:t>
            </a:r>
            <a:r>
              <a:rPr lang="sk-SK" dirty="0" err="1" smtClean="0"/>
              <a:t>ktory</a:t>
            </a:r>
            <a:r>
              <a:rPr lang="sk-SK" dirty="0" smtClean="0"/>
              <a:t> spomenula pani doc. </a:t>
            </a:r>
            <a:r>
              <a:rPr lang="sk-SK" dirty="0" err="1" smtClean="0"/>
              <a:t>Sikudova</a:t>
            </a:r>
            <a:r>
              <a:rPr lang="sk-SK" dirty="0" smtClean="0"/>
              <a:t>.</a:t>
            </a:r>
          </a:p>
          <a:p>
            <a:pPr>
              <a:buNone/>
            </a:pPr>
            <a:r>
              <a:rPr lang="sk-SK" dirty="0" err="1" smtClean="0"/>
              <a:t>Problem</a:t>
            </a:r>
            <a:r>
              <a:rPr lang="sk-SK" dirty="0" smtClean="0"/>
              <a:t> </a:t>
            </a:r>
            <a:r>
              <a:rPr lang="sk-SK" dirty="0" err="1" smtClean="0"/>
              <a:t>ktory</a:t>
            </a:r>
            <a:r>
              <a:rPr lang="sk-SK" dirty="0" smtClean="0"/>
              <a:t> </a:t>
            </a:r>
            <a:r>
              <a:rPr lang="sk-SK" dirty="0" err="1" smtClean="0"/>
              <a:t>vidim</a:t>
            </a:r>
            <a:r>
              <a:rPr lang="sk-SK" dirty="0" smtClean="0"/>
              <a:t> v tomto </a:t>
            </a:r>
            <a:r>
              <a:rPr lang="sk-SK" dirty="0" err="1" smtClean="0"/>
              <a:t>pristupe</a:t>
            </a:r>
            <a:r>
              <a:rPr lang="sk-SK" dirty="0" smtClean="0"/>
              <a:t> je </a:t>
            </a:r>
            <a:r>
              <a:rPr lang="sk-SK" dirty="0" err="1" smtClean="0"/>
              <a:t>ze</a:t>
            </a:r>
            <a:r>
              <a:rPr lang="sk-SK" dirty="0" smtClean="0"/>
              <a:t> </a:t>
            </a:r>
            <a:r>
              <a:rPr lang="sk-SK" dirty="0" err="1" smtClean="0"/>
              <a:t>vyuziva</a:t>
            </a:r>
            <a:r>
              <a:rPr lang="sk-SK" dirty="0" smtClean="0"/>
              <a:t> OCR, </a:t>
            </a:r>
            <a:r>
              <a:rPr lang="sk-SK" dirty="0" err="1" smtClean="0"/>
              <a:t>ktore</a:t>
            </a:r>
            <a:r>
              <a:rPr lang="sk-SK" dirty="0" smtClean="0"/>
              <a:t> deteguje znaky na obraze. My sme </a:t>
            </a:r>
            <a:r>
              <a:rPr lang="sk-SK" dirty="0" err="1" smtClean="0"/>
              <a:t>vsak</a:t>
            </a:r>
            <a:r>
              <a:rPr lang="sk-SK" dirty="0" smtClean="0"/>
              <a:t> mali na </a:t>
            </a:r>
            <a:r>
              <a:rPr lang="sk-SK" dirty="0" err="1" smtClean="0"/>
              <a:t>obrazku</a:t>
            </a:r>
            <a:r>
              <a:rPr lang="sk-SK" dirty="0" smtClean="0"/>
              <a:t> </a:t>
            </a:r>
            <a:r>
              <a:rPr lang="sk-SK" dirty="0" err="1" smtClean="0"/>
              <a:t>vela</a:t>
            </a:r>
            <a:r>
              <a:rPr lang="sk-SK" dirty="0" smtClean="0"/>
              <a:t> </a:t>
            </a:r>
            <a:r>
              <a:rPr lang="sk-SK" dirty="0" err="1" smtClean="0"/>
              <a:t>roznych</a:t>
            </a:r>
            <a:r>
              <a:rPr lang="sk-SK" dirty="0" smtClean="0"/>
              <a:t> znakov </a:t>
            </a:r>
          </a:p>
          <a:p>
            <a:pPr>
              <a:buNone/>
            </a:pPr>
            <a:r>
              <a:rPr lang="sk-SK" dirty="0" err="1" smtClean="0"/>
              <a:t>inych</a:t>
            </a:r>
            <a:r>
              <a:rPr lang="sk-SK" dirty="0" smtClean="0"/>
              <a:t> ako </a:t>
            </a:r>
            <a:r>
              <a:rPr lang="sk-SK" dirty="0" err="1" smtClean="0"/>
              <a:t>cifernikove</a:t>
            </a:r>
            <a:r>
              <a:rPr lang="sk-SK" dirty="0" smtClean="0"/>
              <a:t> </a:t>
            </a:r>
            <a:r>
              <a:rPr lang="sk-SK" dirty="0" err="1" smtClean="0"/>
              <a:t>cislice</a:t>
            </a:r>
            <a:r>
              <a:rPr lang="sk-SK" dirty="0" smtClean="0"/>
              <a:t> a preto toto </a:t>
            </a:r>
            <a:r>
              <a:rPr lang="sk-SK" dirty="0" err="1" smtClean="0"/>
              <a:t>riesenie</a:t>
            </a:r>
            <a:r>
              <a:rPr lang="sk-SK" dirty="0" smtClean="0"/>
              <a:t> by malo </a:t>
            </a:r>
            <a:r>
              <a:rPr lang="sk-SK" dirty="0" err="1" smtClean="0"/>
              <a:t>problem</a:t>
            </a:r>
            <a:r>
              <a:rPr lang="sk-SK" dirty="0" smtClean="0"/>
              <a:t> ako </a:t>
            </a:r>
            <a:r>
              <a:rPr lang="sk-SK" dirty="0" err="1" smtClean="0"/>
              <a:t>rozlisit</a:t>
            </a:r>
            <a:r>
              <a:rPr lang="sk-SK" dirty="0" smtClean="0"/>
              <a:t> </a:t>
            </a:r>
            <a:r>
              <a:rPr lang="sk-SK" dirty="0" err="1" smtClean="0"/>
              <a:t>ci</a:t>
            </a:r>
            <a:r>
              <a:rPr lang="sk-SK" dirty="0" smtClean="0"/>
              <a:t> sa jedna </a:t>
            </a:r>
            <a:r>
              <a:rPr lang="sk-SK" dirty="0" err="1" smtClean="0"/>
              <a:t>prave</a:t>
            </a:r>
            <a:r>
              <a:rPr lang="sk-SK" dirty="0" smtClean="0"/>
              <a:t> o </a:t>
            </a:r>
            <a:r>
              <a:rPr lang="sk-SK" dirty="0" err="1" smtClean="0"/>
              <a:t>cifernik</a:t>
            </a:r>
            <a:r>
              <a:rPr lang="sk-SK" dirty="0" smtClean="0"/>
              <a:t> alebo o </a:t>
            </a:r>
            <a:r>
              <a:rPr lang="sk-SK" dirty="0" err="1" smtClean="0"/>
              <a:t>onu</a:t>
            </a:r>
            <a:r>
              <a:rPr lang="sk-SK" dirty="0" smtClean="0"/>
              <a:t> </a:t>
            </a:r>
            <a:r>
              <a:rPr lang="sk-SK" dirty="0" err="1" smtClean="0"/>
              <a:t>textovu</a:t>
            </a:r>
            <a:r>
              <a:rPr lang="sk-SK" dirty="0" smtClean="0"/>
              <a:t> plochu</a:t>
            </a:r>
          </a:p>
          <a:p>
            <a:pPr>
              <a:buNone/>
            </a:pPr>
            <a:r>
              <a:rPr lang="sk-SK" dirty="0" smtClean="0"/>
              <a:t>toto sme </a:t>
            </a:r>
            <a:r>
              <a:rPr lang="sk-SK" dirty="0" err="1" smtClean="0"/>
              <a:t>demonstrovali</a:t>
            </a:r>
            <a:r>
              <a:rPr lang="sk-SK" dirty="0" smtClean="0"/>
              <a:t> aj na </a:t>
            </a:r>
            <a:r>
              <a:rPr lang="sk-SK" dirty="0" err="1" smtClean="0"/>
              <a:t>priklade</a:t>
            </a:r>
            <a:r>
              <a:rPr lang="sk-SK" dirty="0" smtClean="0"/>
              <a:t> EAST text detektora.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16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ano pouzil som to takto ale zacitoval som to pricom v citacii je jasny odkaz na Prewitt a nerozumiem kde nastal problem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359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sk-SK" dirty="0" err="1" smtClean="0"/>
              <a:t>Ano</a:t>
            </a:r>
            <a:r>
              <a:rPr lang="sk-SK" dirty="0" smtClean="0"/>
              <a:t> je pravda </a:t>
            </a:r>
            <a:r>
              <a:rPr lang="sk-SK" dirty="0" err="1" smtClean="0"/>
              <a:t>ze</a:t>
            </a:r>
            <a:r>
              <a:rPr lang="sk-SK" dirty="0" smtClean="0"/>
              <a:t> mam v </a:t>
            </a:r>
            <a:r>
              <a:rPr lang="sk-SK" dirty="0" err="1" smtClean="0"/>
              <a:t>praci</a:t>
            </a:r>
            <a:r>
              <a:rPr lang="sk-SK" dirty="0" smtClean="0"/>
              <a:t> </a:t>
            </a:r>
            <a:r>
              <a:rPr lang="sk-SK" dirty="0" err="1" smtClean="0"/>
              <a:t>uvedeny</a:t>
            </a:r>
            <a:r>
              <a:rPr lang="sk-SK" dirty="0" smtClean="0"/>
              <a:t> </a:t>
            </a:r>
            <a:r>
              <a:rPr lang="sk-SK" dirty="0" err="1" smtClean="0"/>
              <a:t>gaussov</a:t>
            </a:r>
            <a:r>
              <a:rPr lang="sk-SK" dirty="0" smtClean="0"/>
              <a:t> filter a v </a:t>
            </a:r>
            <a:r>
              <a:rPr lang="sk-SK" dirty="0" err="1" smtClean="0"/>
              <a:t>kode</a:t>
            </a:r>
            <a:r>
              <a:rPr lang="sk-SK" dirty="0" smtClean="0"/>
              <a:t> </a:t>
            </a:r>
            <a:r>
              <a:rPr lang="sk-SK" dirty="0" err="1" smtClean="0"/>
              <a:t>pouzivam</a:t>
            </a:r>
            <a:r>
              <a:rPr lang="sk-SK" dirty="0" smtClean="0"/>
              <a:t> </a:t>
            </a:r>
            <a:r>
              <a:rPr lang="sk-SK" dirty="0" err="1" smtClean="0"/>
              <a:t>bilateralny</a:t>
            </a:r>
            <a:r>
              <a:rPr lang="sk-SK" dirty="0" smtClean="0"/>
              <a:t>. </a:t>
            </a:r>
            <a:r>
              <a:rPr lang="sk-SK" dirty="0" err="1" smtClean="0"/>
              <a:t>Avsak</a:t>
            </a:r>
            <a:r>
              <a:rPr lang="sk-SK" dirty="0" smtClean="0"/>
              <a:t> ideou v tomto </a:t>
            </a:r>
            <a:r>
              <a:rPr lang="sk-SK" dirty="0" err="1" smtClean="0"/>
              <a:t>pripade</a:t>
            </a:r>
            <a:r>
              <a:rPr lang="sk-SK" dirty="0" smtClean="0"/>
              <a:t> bola </a:t>
            </a:r>
            <a:r>
              <a:rPr lang="sk-SK" dirty="0" err="1" smtClean="0"/>
              <a:t>eliminacia</a:t>
            </a:r>
            <a:r>
              <a:rPr lang="sk-SK" dirty="0" smtClean="0"/>
              <a:t> sumu na </a:t>
            </a:r>
            <a:r>
              <a:rPr lang="sk-SK" dirty="0" err="1" smtClean="0"/>
              <a:t>obrazku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a </a:t>
            </a:r>
            <a:r>
              <a:rPr lang="sk-SK" dirty="0" err="1" smtClean="0"/>
              <a:t>kedze</a:t>
            </a:r>
            <a:r>
              <a:rPr lang="sk-SK" dirty="0" smtClean="0"/>
              <a:t> </a:t>
            </a:r>
            <a:r>
              <a:rPr lang="sk-SK" dirty="0" err="1" smtClean="0"/>
              <a:t>bilateralny</a:t>
            </a:r>
            <a:r>
              <a:rPr lang="sk-SK" dirty="0" smtClean="0"/>
              <a:t> filter je </a:t>
            </a:r>
            <a:r>
              <a:rPr lang="sk-SK" dirty="0" err="1" smtClean="0"/>
              <a:t>vpodstate</a:t>
            </a:r>
            <a:r>
              <a:rPr lang="sk-SK" dirty="0" smtClean="0"/>
              <a:t> </a:t>
            </a:r>
            <a:r>
              <a:rPr lang="sk-SK" dirty="0" err="1" smtClean="0"/>
              <a:t>gaussov</a:t>
            </a:r>
            <a:r>
              <a:rPr lang="sk-SK" dirty="0" smtClean="0"/>
              <a:t> filter </a:t>
            </a:r>
            <a:r>
              <a:rPr lang="sk-SK" dirty="0" err="1" smtClean="0"/>
              <a:t>ktory</a:t>
            </a:r>
            <a:r>
              <a:rPr lang="sk-SK" dirty="0" smtClean="0"/>
              <a:t> </a:t>
            </a:r>
            <a:r>
              <a:rPr lang="sk-SK" dirty="0" err="1" smtClean="0"/>
              <a:t>vahuje</a:t>
            </a:r>
            <a:r>
              <a:rPr lang="sk-SK" dirty="0" smtClean="0"/>
              <a:t> </a:t>
            </a:r>
            <a:r>
              <a:rPr lang="sk-SK" dirty="0" err="1" smtClean="0"/>
              <a:t>gaussov</a:t>
            </a:r>
            <a:r>
              <a:rPr lang="sk-SK" dirty="0" smtClean="0"/>
              <a:t> </a:t>
            </a:r>
            <a:r>
              <a:rPr lang="sk-SK" dirty="0" err="1" smtClean="0"/>
              <a:t>kernel</a:t>
            </a:r>
            <a:r>
              <a:rPr lang="sk-SK" dirty="0" smtClean="0"/>
              <a:t> na </a:t>
            </a:r>
            <a:r>
              <a:rPr lang="sk-SK" dirty="0" err="1" smtClean="0"/>
              <a:t>zaklade</a:t>
            </a:r>
            <a:r>
              <a:rPr lang="sk-SK" dirty="0" smtClean="0"/>
              <a:t> podobnosti </a:t>
            </a:r>
            <a:r>
              <a:rPr lang="sk-SK" dirty="0" err="1" smtClean="0"/>
              <a:t>pixelov</a:t>
            </a:r>
            <a:r>
              <a:rPr lang="sk-SK" dirty="0" smtClean="0"/>
              <a:t> a </a:t>
            </a:r>
            <a:r>
              <a:rPr lang="sk-SK" dirty="0" err="1" smtClean="0"/>
              <a:t>tym</a:t>
            </a:r>
            <a:r>
              <a:rPr lang="sk-SK" dirty="0" smtClean="0"/>
              <a:t> </a:t>
            </a:r>
            <a:r>
              <a:rPr lang="sk-SK" dirty="0" err="1" smtClean="0"/>
              <a:t>zabezpeci</a:t>
            </a:r>
            <a:r>
              <a:rPr lang="sk-SK" dirty="0" smtClean="0"/>
              <a:t> zachovanie </a:t>
            </a:r>
          </a:p>
          <a:p>
            <a:pPr>
              <a:buNone/>
            </a:pPr>
            <a:r>
              <a:rPr lang="sk-SK" dirty="0" err="1" smtClean="0"/>
              <a:t>hran</a:t>
            </a:r>
            <a:r>
              <a:rPr lang="sk-SK" dirty="0" smtClean="0"/>
              <a:t> na </a:t>
            </a:r>
            <a:r>
              <a:rPr lang="sk-SK" dirty="0" err="1" smtClean="0"/>
              <a:t>obrazku</a:t>
            </a:r>
            <a:r>
              <a:rPr lang="sk-SK" dirty="0" smtClean="0"/>
              <a:t> (</a:t>
            </a:r>
            <a:r>
              <a:rPr lang="sk-SK" dirty="0" err="1" smtClean="0"/>
              <a:t>ukazeme</a:t>
            </a:r>
            <a:r>
              <a:rPr lang="sk-SK" dirty="0" smtClean="0"/>
              <a:t> </a:t>
            </a:r>
            <a:r>
              <a:rPr lang="sk-SK" dirty="0" err="1" smtClean="0"/>
              <a:t>obrazok</a:t>
            </a:r>
            <a:r>
              <a:rPr lang="sk-SK" dirty="0" smtClean="0"/>
              <a:t>). </a:t>
            </a:r>
            <a:r>
              <a:rPr lang="sk-SK" dirty="0" err="1" smtClean="0"/>
              <a:t>ked</a:t>
            </a:r>
            <a:r>
              <a:rPr lang="sk-SK" dirty="0" smtClean="0"/>
              <a:t> </a:t>
            </a:r>
            <a:r>
              <a:rPr lang="sk-SK" dirty="0" err="1" smtClean="0"/>
              <a:t>porovname</a:t>
            </a:r>
            <a:r>
              <a:rPr lang="sk-SK" dirty="0" smtClean="0"/>
              <a:t> </a:t>
            </a:r>
            <a:r>
              <a:rPr lang="sk-SK" dirty="0" err="1" smtClean="0"/>
              <a:t>pixely</a:t>
            </a:r>
            <a:r>
              <a:rPr lang="sk-SK" dirty="0" smtClean="0"/>
              <a:t> </a:t>
            </a:r>
            <a:r>
              <a:rPr lang="sk-SK" dirty="0" err="1" smtClean="0"/>
              <a:t>ktore</a:t>
            </a:r>
            <a:r>
              <a:rPr lang="sk-SK" dirty="0" smtClean="0"/>
              <a:t> </a:t>
            </a:r>
            <a:r>
              <a:rPr lang="sk-SK" dirty="0" err="1" smtClean="0"/>
              <a:t>su</a:t>
            </a:r>
            <a:r>
              <a:rPr lang="sk-SK" dirty="0" smtClean="0"/>
              <a:t> na hrane tak </a:t>
            </a:r>
            <a:r>
              <a:rPr lang="sk-SK" dirty="0" err="1" smtClean="0"/>
              <a:t>billateral</a:t>
            </a:r>
            <a:r>
              <a:rPr lang="sk-SK" dirty="0" smtClean="0"/>
              <a:t> </a:t>
            </a:r>
            <a:r>
              <a:rPr lang="sk-SK" dirty="0" err="1" smtClean="0"/>
              <a:t>ovahuje</a:t>
            </a:r>
            <a:r>
              <a:rPr lang="sk-SK" dirty="0" smtClean="0"/>
              <a:t> </a:t>
            </a:r>
            <a:r>
              <a:rPr lang="sk-SK" dirty="0" err="1" smtClean="0"/>
              <a:t>ucinok</a:t>
            </a:r>
            <a:r>
              <a:rPr lang="sk-SK" dirty="0" smtClean="0"/>
              <a:t> a </a:t>
            </a:r>
            <a:r>
              <a:rPr lang="sk-SK" dirty="0" err="1" smtClean="0"/>
              <a:t>znizi</a:t>
            </a:r>
            <a:r>
              <a:rPr lang="sk-SK" dirty="0" smtClean="0"/>
              <a:t> efekt </a:t>
            </a:r>
            <a:r>
              <a:rPr lang="sk-SK" dirty="0" err="1" smtClean="0"/>
              <a:t>gausovho</a:t>
            </a:r>
            <a:r>
              <a:rPr lang="sk-SK" dirty="0" smtClean="0"/>
              <a:t> </a:t>
            </a:r>
            <a:r>
              <a:rPr lang="sk-SK" dirty="0" err="1" smtClean="0"/>
              <a:t>kernelu</a:t>
            </a:r>
            <a:r>
              <a:rPr lang="sk-SK" dirty="0" smtClean="0"/>
              <a:t> </a:t>
            </a:r>
            <a:r>
              <a:rPr lang="sk-SK" dirty="0" err="1" smtClean="0"/>
              <a:t>kdezto</a:t>
            </a:r>
            <a:r>
              <a:rPr lang="sk-SK" dirty="0" smtClean="0"/>
              <a:t> </a:t>
            </a:r>
            <a:r>
              <a:rPr lang="sk-SK" dirty="0" err="1" smtClean="0"/>
              <a:t>gausov</a:t>
            </a:r>
            <a:r>
              <a:rPr lang="sk-SK" dirty="0" smtClean="0"/>
              <a:t> </a:t>
            </a:r>
            <a:r>
              <a:rPr lang="sk-SK" dirty="0" err="1" smtClean="0"/>
              <a:t>kernel</a:t>
            </a:r>
            <a:r>
              <a:rPr lang="sk-SK" dirty="0" smtClean="0"/>
              <a:t> by tu hranu rozpil lebo sa </a:t>
            </a:r>
            <a:r>
              <a:rPr lang="sk-SK" dirty="0" err="1" smtClean="0"/>
              <a:t>pouziva</a:t>
            </a:r>
            <a:r>
              <a:rPr lang="sk-SK" dirty="0" smtClean="0"/>
              <a:t> uniformne na celom </a:t>
            </a:r>
            <a:r>
              <a:rPr lang="sk-SK" dirty="0" err="1" smtClean="0"/>
              <a:t>obrazku</a:t>
            </a:r>
            <a:r>
              <a:rPr lang="sk-SK" dirty="0" smtClean="0"/>
              <a:t>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2546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EAST detektor ak deteguje na </a:t>
            </a:r>
            <a:r>
              <a:rPr lang="sk-SK" dirty="0" err="1" smtClean="0"/>
              <a:t>zrotovanom</a:t>
            </a:r>
            <a:r>
              <a:rPr lang="sk-SK" dirty="0" smtClean="0"/>
              <a:t> </a:t>
            </a:r>
            <a:r>
              <a:rPr lang="sk-SK" dirty="0" err="1" smtClean="0"/>
              <a:t>obrazku</a:t>
            </a:r>
            <a:r>
              <a:rPr lang="sk-SK" dirty="0" smtClean="0"/>
              <a:t> </a:t>
            </a:r>
            <a:r>
              <a:rPr lang="sk-SK" dirty="0" err="1" smtClean="0"/>
              <a:t>cifernik</a:t>
            </a:r>
            <a:r>
              <a:rPr lang="sk-SK" dirty="0" smtClean="0"/>
              <a:t> tak </a:t>
            </a:r>
            <a:r>
              <a:rPr lang="sk-SK" dirty="0" err="1" smtClean="0"/>
              <a:t>implementacia</a:t>
            </a:r>
            <a:r>
              <a:rPr lang="sk-SK" dirty="0" smtClean="0"/>
              <a:t> </a:t>
            </a:r>
            <a:r>
              <a:rPr lang="sk-SK" dirty="0" err="1" smtClean="0"/>
              <a:t>zobrazi</a:t>
            </a:r>
            <a:r>
              <a:rPr lang="sk-SK" dirty="0" smtClean="0"/>
              <a:t> </a:t>
            </a:r>
            <a:r>
              <a:rPr lang="sk-SK" dirty="0" err="1" smtClean="0"/>
              <a:t>BBox</a:t>
            </a:r>
            <a:r>
              <a:rPr lang="sk-SK" dirty="0" smtClean="0"/>
              <a:t> vodorovne </a:t>
            </a:r>
            <a:r>
              <a:rPr lang="sk-SK" dirty="0" err="1" smtClean="0"/>
              <a:t>cim</a:t>
            </a:r>
            <a:r>
              <a:rPr lang="sk-SK" dirty="0" smtClean="0"/>
              <a:t> sa </a:t>
            </a:r>
            <a:r>
              <a:rPr lang="sk-SK" dirty="0" err="1" smtClean="0"/>
              <a:t>zvacsi</a:t>
            </a:r>
            <a:r>
              <a:rPr lang="sk-SK" dirty="0" smtClean="0"/>
              <a:t> </a:t>
            </a:r>
            <a:r>
              <a:rPr lang="sk-SK" dirty="0" err="1" smtClean="0"/>
              <a:t>pocet</a:t>
            </a:r>
            <a:r>
              <a:rPr lang="sk-SK" dirty="0" smtClean="0"/>
              <a:t> </a:t>
            </a:r>
            <a:r>
              <a:rPr lang="sk-SK" dirty="0" err="1" smtClean="0"/>
              <a:t>false</a:t>
            </a:r>
            <a:r>
              <a:rPr lang="sk-SK" dirty="0" smtClean="0"/>
              <a:t> </a:t>
            </a:r>
            <a:r>
              <a:rPr lang="sk-SK" dirty="0" err="1" smtClean="0"/>
              <a:t>positive</a:t>
            </a:r>
            <a:endParaRPr lang="sk-SK" dirty="0" smtClean="0"/>
          </a:p>
          <a:p>
            <a:pPr>
              <a:buNone/>
            </a:pPr>
            <a:r>
              <a:rPr lang="sk-SK" dirty="0" smtClean="0"/>
              <a:t>bodov </a:t>
            </a:r>
            <a:r>
              <a:rPr lang="sk-SK" dirty="0" err="1" smtClean="0"/>
              <a:t>co</a:t>
            </a:r>
            <a:r>
              <a:rPr lang="sk-SK" dirty="0" smtClean="0"/>
              <a:t> </a:t>
            </a:r>
            <a:r>
              <a:rPr lang="sk-SK" dirty="0" err="1" smtClean="0"/>
              <a:t>znizi</a:t>
            </a:r>
            <a:r>
              <a:rPr lang="sk-SK" dirty="0" smtClean="0"/>
              <a:t> F1 </a:t>
            </a:r>
            <a:r>
              <a:rPr lang="sk-SK" dirty="0" err="1" smtClean="0"/>
              <a:t>skore</a:t>
            </a:r>
            <a:r>
              <a:rPr lang="sk-SK" dirty="0" smtClean="0"/>
              <a:t> ale ako som </a:t>
            </a:r>
            <a:r>
              <a:rPr lang="sk-SK" dirty="0" err="1" smtClean="0"/>
              <a:t>uz</a:t>
            </a:r>
            <a:r>
              <a:rPr lang="sk-SK" dirty="0" smtClean="0"/>
              <a:t> v </a:t>
            </a:r>
            <a:r>
              <a:rPr lang="sk-SK" dirty="0" err="1" smtClean="0"/>
              <a:t>prezentacii</a:t>
            </a:r>
            <a:r>
              <a:rPr lang="sk-SK" dirty="0" smtClean="0"/>
              <a:t> spomenul a ako sme aj v </a:t>
            </a:r>
            <a:r>
              <a:rPr lang="sk-SK" dirty="0" err="1" smtClean="0"/>
              <a:t>praci</a:t>
            </a:r>
            <a:r>
              <a:rPr lang="sk-SK" dirty="0" smtClean="0"/>
              <a:t> testovali tak hlavne dva </a:t>
            </a:r>
            <a:r>
              <a:rPr lang="sk-SK" dirty="0" err="1" smtClean="0"/>
              <a:t>problemy</a:t>
            </a:r>
            <a:r>
              <a:rPr lang="sk-SK" dirty="0" smtClean="0"/>
              <a:t> </a:t>
            </a:r>
            <a:r>
              <a:rPr lang="sk-SK" dirty="0" err="1" smtClean="0"/>
              <a:t>su</a:t>
            </a:r>
            <a:r>
              <a:rPr lang="sk-SK" dirty="0" smtClean="0"/>
              <a:t> </a:t>
            </a:r>
            <a:r>
              <a:rPr lang="sk-SK" dirty="0" err="1" smtClean="0"/>
              <a:t>ze</a:t>
            </a:r>
            <a:r>
              <a:rPr lang="sk-SK" dirty="0" smtClean="0"/>
              <a:t> nie </a:t>
            </a:r>
            <a:r>
              <a:rPr lang="sk-SK" dirty="0" err="1" smtClean="0"/>
              <a:t>vzdy</a:t>
            </a:r>
            <a:r>
              <a:rPr lang="sk-SK" dirty="0" smtClean="0"/>
              <a:t> je</a:t>
            </a:r>
          </a:p>
          <a:p>
            <a:pPr>
              <a:buNone/>
            </a:pPr>
            <a:r>
              <a:rPr lang="sk-SK" dirty="0" smtClean="0"/>
              <a:t>text vidno (vid </a:t>
            </a:r>
            <a:r>
              <a:rPr lang="sk-SK" dirty="0" err="1" smtClean="0"/>
              <a:t>obrazok</a:t>
            </a:r>
            <a:r>
              <a:rPr lang="sk-SK" dirty="0" smtClean="0"/>
              <a:t> z </a:t>
            </a:r>
            <a:r>
              <a:rPr lang="sk-SK" dirty="0" err="1" smtClean="0"/>
              <a:t>datasetu</a:t>
            </a:r>
            <a:r>
              <a:rPr lang="sk-SK" dirty="0" smtClean="0"/>
              <a:t> kde je display </a:t>
            </a:r>
            <a:r>
              <a:rPr lang="sk-SK" dirty="0" err="1" smtClean="0"/>
              <a:t>presvetleny</a:t>
            </a:r>
            <a:r>
              <a:rPr lang="sk-SK" dirty="0" smtClean="0"/>
              <a:t>) alebo ten model </a:t>
            </a:r>
            <a:r>
              <a:rPr lang="sk-SK" dirty="0" err="1" smtClean="0"/>
              <a:t>detguje</a:t>
            </a:r>
            <a:r>
              <a:rPr lang="sk-SK" dirty="0" smtClean="0"/>
              <a:t> </a:t>
            </a:r>
            <a:r>
              <a:rPr lang="sk-SK" dirty="0" err="1" smtClean="0"/>
              <a:t>vela</a:t>
            </a:r>
            <a:r>
              <a:rPr lang="sk-SK" dirty="0" smtClean="0"/>
              <a:t> miest kde </a:t>
            </a:r>
            <a:r>
              <a:rPr lang="sk-SK" dirty="0" err="1" smtClean="0"/>
              <a:t>bud</a:t>
            </a:r>
            <a:r>
              <a:rPr lang="sk-SK" dirty="0" smtClean="0"/>
              <a:t> text </a:t>
            </a:r>
            <a:r>
              <a:rPr lang="sk-SK" dirty="0" err="1" smtClean="0"/>
              <a:t>neni</a:t>
            </a:r>
            <a:r>
              <a:rPr lang="sk-SK" dirty="0" smtClean="0"/>
              <a:t> alebo tam je </a:t>
            </a:r>
            <a:r>
              <a:rPr lang="sk-SK" dirty="0" err="1" smtClean="0"/>
              <a:t>iny</a:t>
            </a:r>
            <a:r>
              <a:rPr lang="sk-SK" dirty="0" smtClean="0"/>
              <a:t> text</a:t>
            </a:r>
          </a:p>
          <a:p>
            <a:pPr>
              <a:buNone/>
            </a:pPr>
            <a:r>
              <a:rPr lang="sk-SK" dirty="0" err="1" smtClean="0"/>
              <a:t>takze</a:t>
            </a:r>
            <a:r>
              <a:rPr lang="sk-SK" dirty="0" smtClean="0"/>
              <a:t> </a:t>
            </a:r>
            <a:r>
              <a:rPr lang="sk-SK" dirty="0" err="1" smtClean="0"/>
              <a:t>sice</a:t>
            </a:r>
            <a:r>
              <a:rPr lang="sk-SK" dirty="0" smtClean="0"/>
              <a:t> </a:t>
            </a:r>
            <a:r>
              <a:rPr lang="sk-SK" dirty="0" err="1" smtClean="0"/>
              <a:t>spomenuta</a:t>
            </a:r>
            <a:r>
              <a:rPr lang="sk-SK" dirty="0" smtClean="0"/>
              <a:t> pripomienka </a:t>
            </a:r>
            <a:r>
              <a:rPr lang="sk-SK" dirty="0" err="1" smtClean="0"/>
              <a:t>znizi</a:t>
            </a:r>
            <a:r>
              <a:rPr lang="sk-SK" dirty="0" smtClean="0"/>
              <a:t> </a:t>
            </a:r>
            <a:r>
              <a:rPr lang="sk-SK" dirty="0" err="1" smtClean="0"/>
              <a:t>skore</a:t>
            </a:r>
            <a:r>
              <a:rPr lang="sk-SK" dirty="0" smtClean="0"/>
              <a:t> </a:t>
            </a:r>
            <a:r>
              <a:rPr lang="sk-SK" dirty="0" err="1" smtClean="0"/>
              <a:t>moejj</a:t>
            </a:r>
            <a:r>
              <a:rPr lang="sk-SK" dirty="0" smtClean="0"/>
              <a:t> metriky ale </a:t>
            </a:r>
            <a:r>
              <a:rPr lang="sk-SK" dirty="0" err="1" smtClean="0"/>
              <a:t>neriesi</a:t>
            </a:r>
            <a:r>
              <a:rPr lang="sk-SK" dirty="0" smtClean="0"/>
              <a:t> to ani jeden z dvoch </a:t>
            </a:r>
            <a:r>
              <a:rPr lang="sk-SK" dirty="0" err="1" smtClean="0"/>
              <a:t>hlavnych</a:t>
            </a:r>
            <a:r>
              <a:rPr lang="sk-SK" dirty="0" smtClean="0"/>
              <a:t> </a:t>
            </a:r>
            <a:r>
              <a:rPr lang="sk-SK" dirty="0" err="1" smtClean="0"/>
              <a:t>dovodov</a:t>
            </a:r>
            <a:r>
              <a:rPr lang="sk-SK" dirty="0" smtClean="0"/>
              <a:t> </a:t>
            </a:r>
            <a:r>
              <a:rPr lang="sk-SK" dirty="0" err="1" smtClean="0"/>
              <a:t>preco</a:t>
            </a:r>
            <a:endParaRPr lang="sk-SK" dirty="0" smtClean="0"/>
          </a:p>
          <a:p>
            <a:pPr>
              <a:buNone/>
            </a:pPr>
            <a:r>
              <a:rPr lang="sk-SK" dirty="0" err="1" smtClean="0"/>
              <a:t>pristup</a:t>
            </a:r>
            <a:r>
              <a:rPr lang="sk-SK" dirty="0" smtClean="0"/>
              <a:t> detegovania textu na </a:t>
            </a:r>
            <a:r>
              <a:rPr lang="sk-SK" dirty="0" err="1" smtClean="0"/>
              <a:t>obrazku</a:t>
            </a:r>
            <a:r>
              <a:rPr lang="sk-SK" dirty="0" smtClean="0"/>
              <a:t> </a:t>
            </a:r>
            <a:r>
              <a:rPr lang="sk-SK" dirty="0" err="1" smtClean="0"/>
              <a:t>nieje</a:t>
            </a:r>
            <a:r>
              <a:rPr lang="sk-SK" dirty="0" smtClean="0"/>
              <a:t> </a:t>
            </a:r>
            <a:r>
              <a:rPr lang="sk-SK" dirty="0" err="1" smtClean="0"/>
              <a:t>vhodny</a:t>
            </a:r>
            <a:r>
              <a:rPr lang="sk-SK" dirty="0" smtClean="0"/>
              <a:t> pre </a:t>
            </a:r>
            <a:r>
              <a:rPr lang="sk-SK" dirty="0" err="1" smtClean="0"/>
              <a:t>ucely</a:t>
            </a:r>
            <a:r>
              <a:rPr lang="sk-SK" dirty="0" smtClean="0"/>
              <a:t> </a:t>
            </a:r>
            <a:r>
              <a:rPr lang="sk-SK" dirty="0" err="1" smtClean="0"/>
              <a:t>hladanie</a:t>
            </a:r>
            <a:r>
              <a:rPr lang="sk-SK" dirty="0" smtClean="0"/>
              <a:t> </a:t>
            </a:r>
            <a:r>
              <a:rPr lang="sk-SK" dirty="0" err="1" smtClean="0"/>
              <a:t>semanticky</a:t>
            </a:r>
            <a:r>
              <a:rPr lang="sk-SK" dirty="0" smtClean="0"/>
              <a:t> </a:t>
            </a:r>
            <a:r>
              <a:rPr lang="sk-SK" dirty="0" err="1" smtClean="0"/>
              <a:t>zaujmavej</a:t>
            </a:r>
            <a:r>
              <a:rPr lang="sk-SK" dirty="0" smtClean="0"/>
              <a:t> oblasti.</a:t>
            </a:r>
          </a:p>
          <a:p>
            <a:pPr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076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ts val="1400"/>
              <a:buChar char="●"/>
            </a:pPr>
            <a:r>
              <a:rPr lang="sk-SK" sz="1400" dirty="0" smtClean="0">
                <a:solidFill>
                  <a:schemeClr val="dk1"/>
                </a:solidFill>
              </a:rPr>
              <a:t>Heuristiky</a:t>
            </a:r>
            <a:r>
              <a:rPr lang="sk-SK" sz="1400" baseline="0" dirty="0" smtClean="0">
                <a:solidFill>
                  <a:schemeClr val="dk1"/>
                </a:solidFill>
              </a:rPr>
              <a:t> s </a:t>
            </a:r>
            <a:r>
              <a:rPr lang="sk-SK" sz="1400" baseline="0" dirty="0" err="1" smtClean="0">
                <a:solidFill>
                  <a:schemeClr val="dk1"/>
                </a:solidFill>
              </a:rPr>
              <a:t>binarnou</a:t>
            </a:r>
            <a:r>
              <a:rPr lang="sk-SK" sz="1400" baseline="0" dirty="0" smtClean="0">
                <a:solidFill>
                  <a:schemeClr val="dk1"/>
                </a:solidFill>
              </a:rPr>
              <a:t> </a:t>
            </a:r>
            <a:r>
              <a:rPr lang="sk-SK" sz="1400" baseline="0" dirty="0" err="1" smtClean="0">
                <a:solidFill>
                  <a:schemeClr val="dk1"/>
                </a:solidFill>
              </a:rPr>
              <a:t>segmentaciou</a:t>
            </a:r>
            <a:r>
              <a:rPr lang="sk-SK" sz="1400" baseline="0" dirty="0" smtClean="0">
                <a:solidFill>
                  <a:schemeClr val="dk1"/>
                </a:solidFill>
              </a:rPr>
              <a:t> </a:t>
            </a:r>
            <a:r>
              <a:rPr lang="en-GB" sz="1400" dirty="0" smtClean="0">
                <a:solidFill>
                  <a:schemeClr val="dk1"/>
                </a:solidFill>
              </a:rPr>
              <a:t>- (</a:t>
            </a:r>
            <a:r>
              <a:rPr lang="sk-SK" sz="1400" dirty="0" err="1" smtClean="0">
                <a:solidFill>
                  <a:schemeClr val="dk1"/>
                </a:solidFill>
              </a:rPr>
              <a:t>erozia</a:t>
            </a:r>
            <a:r>
              <a:rPr lang="sk-SK" sz="1400" dirty="0" smtClean="0">
                <a:solidFill>
                  <a:schemeClr val="dk1"/>
                </a:solidFill>
              </a:rPr>
              <a:t>, </a:t>
            </a:r>
            <a:r>
              <a:rPr lang="sk-SK" sz="1400" dirty="0" err="1" smtClean="0">
                <a:solidFill>
                  <a:schemeClr val="dk1"/>
                </a:solidFill>
              </a:rPr>
              <a:t>dilatacia</a:t>
            </a:r>
            <a:r>
              <a:rPr lang="sk-SK" sz="1400" dirty="0" smtClean="0">
                <a:solidFill>
                  <a:schemeClr val="dk1"/>
                </a:solidFill>
              </a:rPr>
              <a:t>, e</a:t>
            </a:r>
            <a:r>
              <a:rPr lang="en-GB" sz="1400" dirty="0" err="1" smtClean="0">
                <a:solidFill>
                  <a:schemeClr val="dk1"/>
                </a:solidFill>
              </a:rPr>
              <a:t>dge</a:t>
            </a:r>
            <a:r>
              <a:rPr lang="en-GB" sz="1400" dirty="0" smtClean="0">
                <a:solidFill>
                  <a:schemeClr val="dk1"/>
                </a:solidFill>
              </a:rPr>
              <a:t> </a:t>
            </a:r>
            <a:r>
              <a:rPr lang="en-GB" sz="1400" dirty="0">
                <a:solidFill>
                  <a:schemeClr val="dk1"/>
                </a:solidFill>
              </a:rPr>
              <a:t>detection, </a:t>
            </a:r>
            <a:r>
              <a:rPr lang="sk-SK" sz="1400" dirty="0" smtClean="0">
                <a:solidFill>
                  <a:schemeClr val="dk1"/>
                </a:solidFill>
              </a:rPr>
              <a:t>...</a:t>
            </a:r>
            <a:r>
              <a:rPr lang="en-GB" sz="1400" dirty="0" smtClean="0">
                <a:solidFill>
                  <a:schemeClr val="dk1"/>
                </a:solidFill>
              </a:rPr>
              <a:t>)</a:t>
            </a:r>
            <a:endParaRPr lang="en-GB"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sk-SK" dirty="0" err="1" smtClean="0"/>
              <a:t>dilatacie</a:t>
            </a:r>
            <a:r>
              <a:rPr lang="sk-SK" dirty="0" smtClean="0"/>
              <a:t>,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sk-SK" dirty="0" err="1" smtClean="0"/>
              <a:t>erozie</a:t>
            </a:r>
            <a:r>
              <a:rPr lang="sk-SK" dirty="0" smtClean="0"/>
              <a:t>,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sk-SK" dirty="0" err="1" smtClean="0"/>
              <a:t>edge</a:t>
            </a:r>
            <a:r>
              <a:rPr lang="sk-SK" dirty="0" smtClean="0"/>
              <a:t> detekcia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sk-SK" dirty="0" err="1" smtClean="0"/>
              <a:t>dilatacie</a:t>
            </a:r>
            <a:r>
              <a:rPr lang="sk-SK" dirty="0" smtClean="0"/>
              <a:t>,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sk-SK" dirty="0" err="1" smtClean="0"/>
              <a:t>erozie</a:t>
            </a:r>
            <a:r>
              <a:rPr lang="sk-SK" dirty="0" smtClean="0"/>
              <a:t>,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sk-SK" dirty="0" err="1" smtClean="0"/>
              <a:t>edge</a:t>
            </a:r>
            <a:r>
              <a:rPr lang="sk-SK" dirty="0" smtClean="0"/>
              <a:t> detekcia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sk-SK" dirty="0" err="1" smtClean="0"/>
              <a:t>Template</a:t>
            </a:r>
            <a:r>
              <a:rPr lang="sk-SK" dirty="0" smtClean="0"/>
              <a:t> </a:t>
            </a:r>
            <a:r>
              <a:rPr lang="sk-SK" dirty="0" err="1" smtClean="0"/>
              <a:t>matching</a:t>
            </a:r>
            <a:r>
              <a:rPr lang="sk-SK" dirty="0" smtClean="0"/>
              <a:t> </a:t>
            </a:r>
            <a:r>
              <a:rPr lang="sk-SK" dirty="0" err="1" smtClean="0"/>
              <a:t>Rotation</a:t>
            </a:r>
            <a:r>
              <a:rPr lang="sk-SK" dirty="0" smtClean="0"/>
              <a:t> - </a:t>
            </a:r>
            <a:r>
              <a:rPr lang="sk-SK" dirty="0" err="1" smtClean="0"/>
              <a:t>Scale</a:t>
            </a:r>
            <a:r>
              <a:rPr lang="sk-SK" dirty="0" smtClean="0"/>
              <a:t> Invariant</a:t>
            </a:r>
          </a:p>
          <a:p>
            <a:pPr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36217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sk-SK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Pocet</a:t>
            </a:r>
            <a:r>
              <a:rPr lang="sk-SK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epoch =</a:t>
            </a:r>
            <a:r>
              <a:rPr lang="sk-SK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~4000,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k-SK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Batch_size</a:t>
            </a:r>
            <a:r>
              <a:rPr lang="sk-SK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</a:t>
            </a:r>
            <a:r>
              <a:rPr lang="sk-SK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64,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k-SK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cisty</a:t>
            </a:r>
            <a:r>
              <a:rPr lang="sk-SK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</a:t>
            </a:r>
            <a:r>
              <a:rPr lang="sk-SK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 dni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Shape 11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Shape 1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3" name="Shape 13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4" name="Shape 14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Shape 15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8" name="Shape 18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Shape 19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3" name="Shape 23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Shape 24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29" name="Shape 29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Shape 30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2" name="Shape 3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Shape 33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4" name="Shape 34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36" name="Shape 36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7" name="Shape 37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Shape 38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9" name="Shape 39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40" name="Shape 40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6" name="Shape 46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hape 142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Shape 143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Shape 144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47" name="Shape 14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48" name="Shape 148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Shape 149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0" name="Shape 150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1" name="Shape 15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2" name="Shape 152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3" name="Shape 15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54" name="Shape 154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Shape 15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6" name="Shape 15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7" name="Shape 15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8" name="Shape 158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59" name="Shape 159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Shape 160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1" name="Shape 16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2" name="Shape 16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3" name="Shape 16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Shape 164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5" name="Shape 165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6" name="Shape 166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7" name="Shape 167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Shape 170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2" name="Shape 172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74" name="Shape 174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Shape 175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7" name="Shape 177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78" name="Shape 178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Shape 179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0" name="Shape 180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1" name="Shape 18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2" name="Shape 182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3" name="Shape 18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84" name="Shape 184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Shape 185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6" name="Shape 186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8" name="Shape 188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89" name="Shape 189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Shape 190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1" name="Shape 19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2" name="Shape 192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94" name="Shape 194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Shape 195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6" name="Shape 196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7" name="Shape 197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98" name="Shape 198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Shape 199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03" name="Shape 20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Shape 204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5" name="Shape 205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6" name="Shape 206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7" name="Shape 207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08" name="Shape 208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Shape 209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0" name="Shape 210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1" name="Shape 2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2" name="Shape 212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3" name="Shape 21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14" name="Shape 214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Shape 215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6" name="Shape 216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7" name="Shape 217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8" name="Shape 218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19" name="Shape 219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Shape 220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1" name="Shape 22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2" name="Shape 222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23" name="Shape 2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Shape 224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5" name="Shape 225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28" name="Shape 228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Shape 229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1" name="Shape 23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2" name="Shape 232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3" name="Shape 23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34" name="Shape 234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Shape 235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6" name="Shape 236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7" name="Shape 237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8" name="Shape 238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39" name="Shape 239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Shape 240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1" name="Shape 24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2" name="Shape 242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43" name="Shape 24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Shape 244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5" name="Shape 245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6" name="Shape 246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7" name="Shape 247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49" name="Shape 249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Shape 250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1" name="Shape 25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3" name="Shape 25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54" name="Shape 254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Shape 255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6" name="Shape 256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7" name="Shape 257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8" name="Shape 258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59" name="Shape 259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Shape 260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1" name="Shape 26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2" name="Shape 262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63" name="Shape 26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Shape 264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5" name="Shape 265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6" name="Shape 266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7" name="Shape 267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Shape 50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Shape 51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Shape 52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3" name="Shape 5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4" name="Shape 54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Shape 5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7" name="Shape 57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8" name="Shape 58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Shape 59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0" name="Shape 60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1" name="Shape 61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2" name="Shape 62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63" name="Shape 6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Shape 64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1" name="Shape 71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Shape 72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6" name="Shape 76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Shape 77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Shape 8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Shape 8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Shape 92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Shape 93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Shape 100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Shape 10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Shape 10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Shape 10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Shape 113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Shape 114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Shape 115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16" name="Shape 116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17" name="Shape 117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18" name="Shape 11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Shape 119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0" name="Shape 1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1" name="Shape 121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22" name="Shape 122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Shape 123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4" name="Shape 124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Shape 12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Shape 12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Shape 136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Shape 13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-GB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lang="en-GB"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https://hackernoon.com/autoencoders-deep-learning-bits-1-11731e20069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mlab.csie.ntu.edu.tw/~zho/Bilateral/index.html" TargetMode="Externa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ctrTitle"/>
          </p:nvPr>
        </p:nvSpPr>
        <p:spPr>
          <a:xfrm>
            <a:off x="311700" y="192925"/>
            <a:ext cx="8520600" cy="2464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GB"/>
              <a:t>Segmentácia sémanticky významných oblastí v obraze</a:t>
            </a:r>
          </a:p>
        </p:txBody>
      </p:sp>
      <p:sp>
        <p:nvSpPr>
          <p:cNvPr id="278" name="Shape 278"/>
          <p:cNvSpPr txBox="1">
            <a:spLocks noGrp="1"/>
          </p:cNvSpPr>
          <p:nvPr>
            <p:ph type="subTitle" idx="1"/>
          </p:nvPr>
        </p:nvSpPr>
        <p:spPr>
          <a:xfrm>
            <a:off x="311700" y="2657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GB" sz="2400"/>
              <a:t> Lukáš Mayer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subTitle" idx="1"/>
          </p:nvPr>
        </p:nvSpPr>
        <p:spPr>
          <a:xfrm>
            <a:off x="311700" y="2967050"/>
            <a:ext cx="3889200" cy="792600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2400">
              <a:solidFill>
                <a:srgbClr val="666666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GB" sz="2400"/>
              <a:t>prof. Ing. Igor Farkaš, Dr.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2774" y="51470"/>
            <a:ext cx="7030500" cy="9993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Met</a:t>
            </a:r>
            <a: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  <a:t>ódy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sk-SK" dirty="0" err="1" smtClean="0">
                <a:solidFill>
                  <a:schemeClr val="accent3">
                    <a:lumMod val="50000"/>
                  </a:schemeClr>
                </a:solidFill>
              </a:rPr>
              <a:t>ľadania</a:t>
            </a:r>
            <a: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  <a:t> zhody</a:t>
            </a:r>
            <a:endParaRPr lang="sk-SK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771800" y="62753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800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Template</a:t>
            </a:r>
            <a:r>
              <a:rPr lang="sk-SK" sz="18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800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matching</a:t>
            </a:r>
            <a:r>
              <a:rPr lang="sk-SK" sz="18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(naivný)</a:t>
            </a:r>
            <a:endParaRPr lang="sk-SK" sz="18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716016" y="1527634"/>
            <a:ext cx="1440160" cy="252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2627784" y="1527634"/>
            <a:ext cx="1800200" cy="252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>
            <a:off x="3779912" y="1059582"/>
            <a:ext cx="15121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Typ vzoru</a:t>
            </a:r>
            <a:endParaRPr lang="sk-SK" dirty="0"/>
          </a:p>
        </p:txBody>
      </p:sp>
      <p:sp>
        <p:nvSpPr>
          <p:cNvPr id="25" name="Zaoblený obdélník 24"/>
          <p:cNvSpPr/>
          <p:nvPr/>
        </p:nvSpPr>
        <p:spPr>
          <a:xfrm>
            <a:off x="849537" y="1527634"/>
            <a:ext cx="1750931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Jednotlivé znaky</a:t>
            </a:r>
            <a:endParaRPr lang="sk-SK" dirty="0"/>
          </a:p>
        </p:txBody>
      </p:sp>
      <p:sp>
        <p:nvSpPr>
          <p:cNvPr id="26" name="Zaoblený obdélník 25"/>
          <p:cNvSpPr/>
          <p:nvPr/>
        </p:nvSpPr>
        <p:spPr>
          <a:xfrm>
            <a:off x="6228184" y="1532138"/>
            <a:ext cx="15121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Celý displej</a:t>
            </a:r>
            <a:endParaRPr lang="sk-SK" dirty="0"/>
          </a:p>
        </p:txBody>
      </p:sp>
      <p:pic>
        <p:nvPicPr>
          <p:cNvPr id="2050" name="Picture 2" descr="C:\Users\Lukas\Documents\materialy FMFI\Diplomovka\Cognexa\shared_folder\base_ten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95" y="2581347"/>
            <a:ext cx="1547850" cy="77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26"/>
          <p:cNvSpPr/>
          <p:nvPr/>
        </p:nvSpPr>
        <p:spPr>
          <a:xfrm>
            <a:off x="5012857" y="2814502"/>
            <a:ext cx="155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threshold</a:t>
            </a: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= 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0.70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pic>
        <p:nvPicPr>
          <p:cNvPr id="2051" name="Picture 3" descr="C:\Users\Lukas\Documents\materialy FMFI\Diplomovka\Cognexa\shared_folder\m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46566"/>
            <a:ext cx="680730" cy="53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ukas\Documents\materialy FMFI\Diplomovka\Cognexa\shared_folder\base_templat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" y="2724787"/>
            <a:ext cx="1872083" cy="9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ukas\Documents\materialy FMFI\Diplomovka\Cognexa\shared_folder\base+template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" y="3948923"/>
            <a:ext cx="1872083" cy="9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élník 34"/>
          <p:cNvSpPr/>
          <p:nvPr/>
        </p:nvSpPr>
        <p:spPr>
          <a:xfrm>
            <a:off x="280569" y="3626649"/>
            <a:ext cx="155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threshold</a:t>
            </a: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= 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0.40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36" name="Obdélník 35"/>
          <p:cNvSpPr/>
          <p:nvPr/>
        </p:nvSpPr>
        <p:spPr>
          <a:xfrm>
            <a:off x="260508" y="4846290"/>
            <a:ext cx="155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threshold</a:t>
            </a: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= 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0.45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pic>
        <p:nvPicPr>
          <p:cNvPr id="2055" name="Picture 7" descr="C:\Users\Lukas\Documents\materialy FMFI\Diplomovka\Cognexa\shared_folder\fae\base_45_templat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55" y="2733766"/>
            <a:ext cx="1870343" cy="9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Lukas\Documents\materialy FMFI\Diplomovka\Cognexa\shared_folder\fae\base+template_0.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56" y="3950512"/>
            <a:ext cx="1870343" cy="9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bdélník 38"/>
          <p:cNvSpPr/>
          <p:nvPr/>
        </p:nvSpPr>
        <p:spPr>
          <a:xfrm>
            <a:off x="2047155" y="3626649"/>
            <a:ext cx="155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threshold</a:t>
            </a: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= 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0.45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2146541" y="4846289"/>
            <a:ext cx="155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threshold</a:t>
            </a: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= 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0.70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pic>
        <p:nvPicPr>
          <p:cNvPr id="2057" name="Picture 9" descr="C:\Users\Lukas\Documents\materialy FMFI\Diplomovka\Cognexa\shared_folder\fae\base_template_34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95" y="3396881"/>
            <a:ext cx="1547850" cy="77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Lukas\Documents\materialy FMFI\Diplomovka\Cognexa\shared_folder\fae\base_template_3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95" y="4232559"/>
            <a:ext cx="1547850" cy="77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délník 42"/>
          <p:cNvSpPr/>
          <p:nvPr/>
        </p:nvSpPr>
        <p:spPr>
          <a:xfrm>
            <a:off x="5012857" y="3571636"/>
            <a:ext cx="155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threshold</a:t>
            </a: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= 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0.35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5012857" y="4489939"/>
            <a:ext cx="16291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threshold</a:t>
            </a: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= 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0.32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88" y="2175942"/>
            <a:ext cx="1489521" cy="32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44" y="2139275"/>
            <a:ext cx="1575367" cy="33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Obdélník 27"/>
          <p:cNvSpPr/>
          <p:nvPr/>
        </p:nvSpPr>
        <p:spPr>
          <a:xfrm>
            <a:off x="6435041" y="2175942"/>
            <a:ext cx="413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/>
              <a:t>v</a:t>
            </a:r>
            <a:r>
              <a:rPr lang="sk-SK" dirty="0" err="1" smtClean="0"/>
              <a:t>s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37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sp>
        <p:nvSpPr>
          <p:cNvPr id="5" name="Shape 293"/>
          <p:cNvSpPr txBox="1">
            <a:spLocks noGrp="1"/>
          </p:cNvSpPr>
          <p:nvPr>
            <p:ph type="title"/>
          </p:nvPr>
        </p:nvSpPr>
        <p:spPr>
          <a:xfrm>
            <a:off x="539552" y="1779662"/>
            <a:ext cx="8280920" cy="172819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sk-SK" sz="4800" spc="300" dirty="0" smtClean="0">
                <a:solidFill>
                  <a:schemeClr val="accent3">
                    <a:lumMod val="50000"/>
                  </a:schemeClr>
                </a:solidFill>
              </a:rPr>
              <a:t>Segmentácia s využitím hlbokého učenia</a:t>
            </a:r>
            <a:endParaRPr lang="en-GB" sz="4800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9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1484524" y="543950"/>
            <a:ext cx="4815667" cy="80366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sk-SK" dirty="0" err="1" smtClean="0">
                <a:solidFill>
                  <a:schemeClr val="accent3">
                    <a:lumMod val="50000"/>
                  </a:schemeClr>
                </a:solidFill>
              </a:rPr>
              <a:t>Predikovanie</a:t>
            </a:r>
            <a: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  <a:t> súradníc rohov ciferníka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286804" y="1491630"/>
            <a:ext cx="6207694" cy="191193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Hľadanú oblasť definujeme súradnicami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4 rohových bodov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Modely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predikujú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osmicu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čísel reprezentujúcich tieto súradnice</a:t>
            </a:r>
            <a:endParaRPr lang="en-GB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Oblasť definovaná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predikovanými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rohmi je porovnaná so skutočnou maskou </a:t>
            </a:r>
            <a:endParaRPr lang="en-GB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bg2">
                  <a:lumMod val="75000"/>
                </a:schemeClr>
              </a:solidFill>
              <a:latin typeface="Nunito" charset="-18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0100" y="212825"/>
            <a:ext cx="2102200" cy="21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100" y="2499741"/>
            <a:ext cx="2102200" cy="21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12</a:t>
            </a:fld>
            <a:endParaRPr lang="en-GB"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6072" y="3406928"/>
            <a:ext cx="104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3">
                    <a:lumMod val="50000"/>
                  </a:schemeClr>
                </a:solidFill>
                <a:latin typeface="Nunito" charset="-18"/>
              </a:rPr>
              <a:t>MLP:</a:t>
            </a:r>
            <a:endParaRPr lang="sk-SK" sz="1800" b="1" dirty="0">
              <a:solidFill>
                <a:schemeClr val="accent3">
                  <a:lumMod val="50000"/>
                </a:schemeClr>
              </a:solidFill>
              <a:latin typeface="Nunito" charset="-18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203847" y="3406928"/>
            <a:ext cx="84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3">
                    <a:lumMod val="50000"/>
                  </a:schemeClr>
                </a:solidFill>
                <a:latin typeface="Nunito" charset="-18"/>
              </a:rPr>
              <a:t>CNN:</a:t>
            </a:r>
            <a:endParaRPr lang="sk-SK" sz="1800" b="1" dirty="0">
              <a:solidFill>
                <a:schemeClr val="accent3">
                  <a:lumMod val="50000"/>
                </a:schemeClr>
              </a:solidFill>
              <a:latin typeface="Nunito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10085" y="3776260"/>
            <a:ext cx="2444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Vstup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-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vektor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1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00x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1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00 </a:t>
            </a:r>
            <a:endParaRPr lang="sk-SK" sz="1600" dirty="0" smtClean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Úspešnosť: 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0.0123</a:t>
            </a:r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03848" y="3736311"/>
            <a:ext cx="3376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Vstup -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en-GB" sz="1600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obrázky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1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00x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1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00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en-GB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px</a:t>
            </a:r>
            <a:endParaRPr lang="sk-SK" sz="1600" dirty="0" smtClean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r>
              <a:rPr lang="sk-SK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Úspešnosť: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0.0270</a:t>
            </a:r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endParaRPr lang="sk-SK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1187624" y="-12923"/>
            <a:ext cx="7300648" cy="999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sk-SK" dirty="0" smtClean="0"/>
              <a:t>CNN </a:t>
            </a:r>
            <a:r>
              <a:rPr lang="sk-SK" dirty="0" err="1" smtClean="0"/>
              <a:t>predikujúca</a:t>
            </a:r>
            <a:r>
              <a:rPr lang="sk-SK" dirty="0" smtClean="0"/>
              <a:t> </a:t>
            </a:r>
            <a:r>
              <a:rPr lang="en-GB" dirty="0" smtClean="0"/>
              <a:t>“Mask</a:t>
            </a:r>
            <a:r>
              <a:rPr lang="sk-SK" dirty="0" smtClean="0"/>
              <a:t>u</a:t>
            </a:r>
            <a:r>
              <a:rPr lang="en-GB" dirty="0" smtClean="0"/>
              <a:t>”</a:t>
            </a:r>
            <a:r>
              <a:rPr lang="sk-SK" dirty="0" smtClean="0"/>
              <a:t> </a:t>
            </a:r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213037" y="2404901"/>
            <a:ext cx="2069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rgbClr val="92D050"/>
                </a:solidFill>
                <a:latin typeface="Nunito" charset="-18"/>
              </a:rPr>
              <a:t>Vstup - obrázok </a:t>
            </a:r>
          </a:p>
          <a:p>
            <a:r>
              <a:rPr lang="sk-SK" dirty="0" smtClean="0">
                <a:solidFill>
                  <a:srgbClr val="92D050"/>
                </a:solidFill>
                <a:latin typeface="Nunito" charset="-18"/>
              </a:rPr>
              <a:t>s rozmermi 600x600</a:t>
            </a:r>
            <a:endParaRPr lang="sk-SK" dirty="0">
              <a:solidFill>
                <a:srgbClr val="92D050"/>
              </a:solidFill>
              <a:latin typeface="Nunito" charset="-18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048164" y="2404901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Nunito" charset="-18"/>
              </a:rPr>
              <a:t>Výstup - binárna maska s rozmermi 600x600</a:t>
            </a:r>
            <a:endParaRPr lang="sk-SK" dirty="0">
              <a:solidFill>
                <a:srgbClr val="FF0000"/>
              </a:solidFill>
              <a:latin typeface="Nunito" charset="-18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141490" y="1063979"/>
            <a:ext cx="6881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P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re každý pixel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(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1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/0) 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príslušnosť k hľadanému segmentu</a:t>
            </a:r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141490" y="1402533"/>
            <a:ext cx="43412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Väčšia architektúra do istej miery pomohla</a:t>
            </a:r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141491" y="1778542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 err="1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úspešnosť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takmer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90%</a:t>
            </a:r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pic>
        <p:nvPicPr>
          <p:cNvPr id="10" name="Picture 4" descr="C:\Users\Lukas\Documents\materialy FMFI\Diplomovka\Cognexa\shared_folder\IMG_20170920_1034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1" y="2970610"/>
            <a:ext cx="1658729" cy="1658729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2141490" y="693973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Využite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konvolučného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autoenkóderu</a:t>
            </a:r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141490" y="2125805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Nevýhoda – nejasná orientácia displeja</a:t>
            </a:r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pic>
        <p:nvPicPr>
          <p:cNvPr id="7170" name="Picture 2" descr="VÃ½sledok vyhÄ¾adÃ¡vania obrÃ¡zkov pre dopyt convolutional autoencod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3910"/>
          <a:stretch/>
        </p:blipFill>
        <p:spPr bwMode="auto">
          <a:xfrm>
            <a:off x="2098300" y="3429000"/>
            <a:ext cx="4384470" cy="12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Lukas\Documents\materialy FMFI\Diplomovka\Cognexa\shared_folder\predicted_mas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32166"/>
            <a:ext cx="1656184" cy="165618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Lukas\Documents\materialy FMFI\Diplomovka\Cognexa\shared_folder\resul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080841"/>
            <a:ext cx="1642808" cy="16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77390" y="4782577"/>
            <a:ext cx="4382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>
                <a:hlinkClick r:id="rId7"/>
              </a:rPr>
              <a:t>https://hackernoon.com/autoencoders-deep-learning-bits-1-11731e200694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7495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331640" y="627534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solidFill>
                  <a:schemeClr val="accent3">
                    <a:lumMod val="50000"/>
                  </a:schemeClr>
                </a:solidFill>
              </a:rPr>
              <a:t>EAST text detektor</a:t>
            </a:r>
            <a:endParaRPr lang="sk-SK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Lukas\Documents\materialy FMFI\Diplomovka\Cognexa\shared_folder\fae\EAS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639" y="123478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kas\Documents\materialy FMFI\Diplomovka\Cognexa\shared_folder\fae\east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48" y="1779662"/>
            <a:ext cx="1589267" cy="158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ukas\Documents\materialy FMFI\Diplomovka\Cognexa\shared_folder\fae\Text Detection_screenshot_03.04.20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3435845"/>
            <a:ext cx="1597527" cy="15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15516" y="1707654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lnSpc>
                <a:spcPct val="150000"/>
              </a:lnSpc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 2-kroková metóda </a:t>
            </a:r>
            <a:r>
              <a:rPr lang="en-US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detekcie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en-US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textov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ých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polí na obraze</a:t>
            </a:r>
          </a:p>
          <a:p>
            <a:pPr lvl="8">
              <a:lnSpc>
                <a:spcPct val="150000"/>
              </a:lnSpc>
            </a:pPr>
            <a:r>
              <a:rPr lang="sk-SK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	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- 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Predtrénovaný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model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konvolučnej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neurónovej siete</a:t>
            </a:r>
            <a:endParaRPr lang="sk-SK" sz="16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pPr lvl="8">
              <a:lnSpc>
                <a:spcPct val="150000"/>
              </a:lnSpc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	-  Heuristika </a:t>
            </a:r>
            <a:r>
              <a:rPr lang="sk-SK" sz="16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na identifikáciu číslic ciferníka</a:t>
            </a:r>
          </a:p>
          <a:p>
            <a:pPr lvl="8">
              <a:lnSpc>
                <a:spcPct val="150000"/>
              </a:lnSpc>
            </a:pPr>
            <a:endParaRPr lang="sk-SK" sz="1600" dirty="0" smtClean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2878005"/>
            <a:ext cx="6408713" cy="7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>
              <a:lnSpc>
                <a:spcPct val="150000"/>
              </a:lnSpc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Vysoká chybovosť EAST modelu pri identifikácii textu (pravdepodobnostný prah ≈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0.98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2317" y="4371950"/>
            <a:ext cx="6635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sk-SK" sz="1600" dirty="0" smtClean="0">
                <a:latin typeface="Nunito" charset="-18"/>
              </a:rPr>
              <a:t>Metóda vyberajúca maximálne orámovanie (</a:t>
            </a:r>
            <a:r>
              <a:rPr lang="en-US" sz="1600" dirty="0" smtClean="0">
                <a:latin typeface="Nunito" charset="-18"/>
              </a:rPr>
              <a:t>F1 &lt; 0.01</a:t>
            </a:r>
            <a:r>
              <a:rPr lang="sk-SK" sz="1600" dirty="0" smtClean="0">
                <a:latin typeface="Nunito" charset="-18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sz="1600" dirty="0" smtClean="0">
                <a:latin typeface="Nunito" charset="-18"/>
              </a:rPr>
              <a:t>Metóda vyberajúca </a:t>
            </a:r>
            <a:r>
              <a:rPr lang="sk-SK" sz="1600" dirty="0" err="1" smtClean="0">
                <a:latin typeface="Nunito" charset="-18"/>
              </a:rPr>
              <a:t>yjednotenie</a:t>
            </a:r>
            <a:r>
              <a:rPr lang="sk-SK" sz="1600" dirty="0" smtClean="0">
                <a:latin typeface="Nunito" charset="-18"/>
              </a:rPr>
              <a:t> detegovaných oblastí</a:t>
            </a:r>
            <a:r>
              <a:rPr lang="en-US" sz="1600" dirty="0" smtClean="0">
                <a:latin typeface="Nunito" charset="-18"/>
              </a:rPr>
              <a:t> </a:t>
            </a:r>
            <a:r>
              <a:rPr lang="sk-SK" sz="1600" dirty="0">
                <a:latin typeface="Nunito" charset="-18"/>
              </a:rPr>
              <a:t>(</a:t>
            </a:r>
            <a:r>
              <a:rPr lang="en-US" sz="1600" dirty="0">
                <a:latin typeface="Nunito" charset="-18"/>
              </a:rPr>
              <a:t>F1 </a:t>
            </a:r>
            <a:r>
              <a:rPr lang="en-US" sz="1600" dirty="0" smtClean="0">
                <a:latin typeface="Nunito" charset="-18"/>
              </a:rPr>
              <a:t>= 0.0525</a:t>
            </a:r>
            <a:r>
              <a:rPr lang="sk-SK" sz="1600" dirty="0" smtClean="0">
                <a:latin typeface="Nunito" charset="-18"/>
              </a:rPr>
              <a:t>)</a:t>
            </a:r>
            <a:endParaRPr lang="sk-SK" sz="1600" dirty="0">
              <a:latin typeface="Nunito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766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  <a:t>Vyhodnotenie</a:t>
            </a:r>
            <a:r>
              <a:rPr lang="sk-SK" dirty="0" smtClean="0"/>
              <a:t> metód využívajúcich </a:t>
            </a:r>
            <a:r>
              <a:rPr lang="sk-SK" dirty="0" err="1" smtClean="0"/>
              <a:t>segmentačné</a:t>
            </a:r>
            <a:r>
              <a:rPr lang="sk-SK" dirty="0" smtClean="0"/>
              <a:t> algoritmy</a:t>
            </a:r>
            <a:br>
              <a:rPr lang="sk-SK" dirty="0" smtClean="0"/>
            </a:br>
            <a:endParaRPr lang="sk-SK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78092"/>
              </p:ext>
            </p:extLst>
          </p:nvPr>
        </p:nvGraphicFramePr>
        <p:xfrm>
          <a:off x="827584" y="1923678"/>
          <a:ext cx="7488832" cy="2579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1710"/>
                <a:gridCol w="1178679"/>
                <a:gridCol w="1105012"/>
                <a:gridCol w="1153431"/>
              </a:tblGrid>
              <a:tr h="447597">
                <a:tc>
                  <a:txBody>
                    <a:bodyPr/>
                    <a:lstStyle/>
                    <a:p>
                      <a:r>
                        <a:rPr lang="sk-SK" dirty="0" smtClean="0"/>
                        <a:t>Metóda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Precision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Recall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F1</a:t>
                      </a:r>
                      <a:r>
                        <a:rPr lang="sk-SK" baseline="0" dirty="0" smtClean="0"/>
                        <a:t> skóre</a:t>
                      </a:r>
                      <a:endParaRPr lang="sk-SK" dirty="0"/>
                    </a:p>
                  </a:txBody>
                  <a:tcPr/>
                </a:tc>
              </a:tr>
              <a:tr h="469831">
                <a:tc>
                  <a:txBody>
                    <a:bodyPr/>
                    <a:lstStyle/>
                    <a:p>
                      <a:pPr algn="ctr"/>
                      <a:r>
                        <a:rPr lang="sk-SK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Morfologická </a:t>
                      </a:r>
                      <a:r>
                        <a:rPr lang="sk-SK" baseline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seg</a:t>
                      </a:r>
                      <a:r>
                        <a:rPr lang="en-US" baseline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ment</a:t>
                      </a:r>
                      <a:r>
                        <a:rPr lang="sk-SK" baseline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ácia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0.0403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0.0938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0.0257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5409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Naivný </a:t>
                      </a:r>
                      <a:r>
                        <a:rPr lang="sk-SK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Template</a:t>
                      </a:r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sk-SK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matching</a:t>
                      </a:r>
                      <a:endParaRPr lang="sk-SK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(CCORR)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0,0433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0,1014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0,0531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69831">
                <a:tc>
                  <a:txBody>
                    <a:bodyPr/>
                    <a:lstStyle/>
                    <a:p>
                      <a:pPr algn="ctr"/>
                      <a:r>
                        <a:rPr lang="sk-SK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Template</a:t>
                      </a:r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sk-SK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matching</a:t>
                      </a:r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sk-SK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Scale</a:t>
                      </a:r>
                      <a:r>
                        <a:rPr lang="sk-SK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Invariant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(CCORR)</a:t>
                      </a:r>
                      <a:endParaRPr lang="sk-SK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0,0433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0,1014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0,0531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698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err="1" smtClean="0">
                          <a:solidFill>
                            <a:srgbClr val="92D050"/>
                          </a:solidFill>
                        </a:rPr>
                        <a:t>Template</a:t>
                      </a:r>
                      <a:r>
                        <a:rPr lang="sk-SK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sk-SK" dirty="0" err="1" smtClean="0">
                          <a:solidFill>
                            <a:srgbClr val="92D050"/>
                          </a:solidFill>
                        </a:rPr>
                        <a:t>matching</a:t>
                      </a:r>
                      <a:r>
                        <a:rPr lang="sk-SK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sk-SK" dirty="0" err="1" smtClean="0">
                          <a:solidFill>
                            <a:srgbClr val="92D050"/>
                          </a:solidFill>
                        </a:rPr>
                        <a:t>Scale-Rotation</a:t>
                      </a:r>
                      <a:r>
                        <a:rPr lang="sk-SK" baseline="0" dirty="0" smtClean="0">
                          <a:solidFill>
                            <a:srgbClr val="92D050"/>
                          </a:solidFill>
                        </a:rPr>
                        <a:t> Invariant</a:t>
                      </a:r>
                      <a:endParaRPr lang="sk-SK" dirty="0" smtClean="0">
                        <a:solidFill>
                          <a:srgbClr val="92D05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>
                          <a:solidFill>
                            <a:srgbClr val="92D050"/>
                          </a:solidFill>
                        </a:rPr>
                        <a:t>(CCORR)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0" i="0" u="none" strike="noStrike" cap="none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0,0459</a:t>
                      </a:r>
                      <a:endParaRPr lang="sk-SK" sz="1400" dirty="0" smtClean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0" i="0" u="none" strike="noStrike" cap="none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0,1244</a:t>
                      </a:r>
                      <a:endParaRPr lang="sk-SK" sz="1400" dirty="0" smtClean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0" i="0" u="none" strike="noStrike" cap="none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0,0594</a:t>
                      </a:r>
                      <a:endParaRPr lang="sk-SK" sz="1400" dirty="0" smtClean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1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483518"/>
            <a:ext cx="7632848" cy="999300"/>
          </a:xfrm>
        </p:spPr>
        <p:txBody>
          <a:bodyPr/>
          <a:lstStyle/>
          <a:p>
            <a:r>
              <a:rPr lang="sk-SK" spc="300" dirty="0" smtClean="0">
                <a:solidFill>
                  <a:schemeClr val="accent3">
                    <a:lumMod val="50000"/>
                  </a:schemeClr>
                </a:solidFill>
              </a:rPr>
              <a:t>Vyhodnotenie metód využívajúcich hlboké </a:t>
            </a:r>
            <a:r>
              <a:rPr lang="sk-SK" spc="300" dirty="0" err="1" smtClean="0">
                <a:solidFill>
                  <a:schemeClr val="accent3">
                    <a:lumMod val="50000"/>
                  </a:schemeClr>
                </a:solidFill>
              </a:rPr>
              <a:t>neurónvé</a:t>
            </a:r>
            <a:r>
              <a:rPr lang="sk-SK" spc="300" dirty="0" smtClean="0">
                <a:solidFill>
                  <a:schemeClr val="accent3">
                    <a:lumMod val="50000"/>
                  </a:schemeClr>
                </a:solidFill>
              </a:rPr>
              <a:t> siete</a:t>
            </a:r>
            <a: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sk-SK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70988"/>
              </p:ext>
            </p:extLst>
          </p:nvPr>
        </p:nvGraphicFramePr>
        <p:xfrm>
          <a:off x="1259632" y="1851669"/>
          <a:ext cx="7056784" cy="2797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1008112"/>
                <a:gridCol w="1008112"/>
                <a:gridCol w="1152128"/>
              </a:tblGrid>
              <a:tr h="455605">
                <a:tc>
                  <a:txBody>
                    <a:bodyPr/>
                    <a:lstStyle/>
                    <a:p>
                      <a:r>
                        <a:rPr lang="sk-SK" dirty="0" smtClean="0"/>
                        <a:t>Metóda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Precision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Recall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F1</a:t>
                      </a:r>
                      <a:r>
                        <a:rPr lang="sk-SK" baseline="0" dirty="0" smtClean="0"/>
                        <a:t> skóre</a:t>
                      </a:r>
                      <a:endParaRPr lang="sk-SK" dirty="0"/>
                    </a:p>
                  </a:txBody>
                  <a:tcPr/>
                </a:tc>
              </a:tr>
              <a:tr h="636600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MLP</a:t>
                      </a:r>
                    </a:p>
                    <a:p>
                      <a:pPr algn="ctr"/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(predikcia súradníc rohov)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0.1307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0.0066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0.0123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366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CNN</a:t>
                      </a:r>
                      <a:endParaRPr lang="sk-SK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sk-SK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(predikcia súradníc rohov)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0.0143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0.5080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0.0270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56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EAST text detection</a:t>
                      </a:r>
                      <a:endParaRPr lang="sk-SK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0.0285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0.7390</a:t>
                      </a:r>
                      <a:endParaRPr lang="sk-SK" sz="14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i="0" u="none" strike="noStrike" cap="none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0.0525</a:t>
                      </a:r>
                      <a:endParaRPr lang="sk-SK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128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92D050"/>
                          </a:solidFill>
                        </a:rPr>
                        <a:t>CNN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92D050"/>
                          </a:solidFill>
                        </a:rPr>
                        <a:t>(</a:t>
                      </a:r>
                      <a:r>
                        <a:rPr lang="en-US" dirty="0" err="1" smtClean="0">
                          <a:solidFill>
                            <a:srgbClr val="92D050"/>
                          </a:solidFill>
                        </a:rPr>
                        <a:t>predikcia</a:t>
                      </a:r>
                      <a:r>
                        <a:rPr lang="en-US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92D050"/>
                          </a:solidFill>
                        </a:rPr>
                        <a:t>masky</a:t>
                      </a:r>
                      <a:r>
                        <a:rPr lang="en-US" dirty="0" smtClean="0">
                          <a:solidFill>
                            <a:srgbClr val="92D050"/>
                          </a:solidFill>
                        </a:rPr>
                        <a:t>)</a:t>
                      </a:r>
                      <a:endParaRPr lang="sk-SK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92D050"/>
                          </a:solidFill>
                        </a:rPr>
                        <a:t>0.7844</a:t>
                      </a:r>
                      <a:endParaRPr lang="sk-SK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92D050"/>
                          </a:solidFill>
                        </a:rPr>
                        <a:t>0.9704</a:t>
                      </a:r>
                      <a:endParaRPr lang="sk-SK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92D050"/>
                          </a:solidFill>
                        </a:rPr>
                        <a:t>0.8478</a:t>
                      </a:r>
                      <a:endParaRPr lang="sk-SK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7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  <a:t>Potenciálne ciele do budúcnosti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467544" y="1563638"/>
            <a:ext cx="8154124" cy="262373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00050" indent="-285750">
              <a:spcAft>
                <a:spcPts val="0"/>
              </a:spcAft>
              <a:buClr>
                <a:srgbClr val="666666"/>
              </a:buClr>
              <a:buSzPts val="1800"/>
            </a:pPr>
            <a:r>
              <a:rPr lang="sk-SK" sz="14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S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kompletizovať testy aj na ostatných experimentoch</a:t>
            </a:r>
          </a:p>
          <a:p>
            <a:pPr marL="400050" indent="-285750">
              <a:spcAft>
                <a:spcPts val="0"/>
              </a:spcAft>
              <a:buClr>
                <a:srgbClr val="666666"/>
              </a:buClr>
              <a:buSzPts val="1800"/>
            </a:pPr>
            <a:endParaRPr lang="sk-SK" sz="14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pPr marL="400050" indent="-285750">
              <a:spcAft>
                <a:spcPts val="0"/>
              </a:spcAft>
              <a:buClr>
                <a:srgbClr val="666666"/>
              </a:buClr>
              <a:buSzPts val="1800"/>
            </a:pP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Testovanie MLP a CNN predikcie súradníc na väčších architektúrach</a:t>
            </a:r>
          </a:p>
          <a:p>
            <a:pPr marL="400050" indent="-285750">
              <a:spcAft>
                <a:spcPts val="0"/>
              </a:spcAft>
              <a:buClr>
                <a:srgbClr val="666666"/>
              </a:buClr>
              <a:buSzPts val="1800"/>
            </a:pPr>
            <a:endParaRPr lang="sk-SK" sz="1400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pPr marL="400050" indent="-285750">
              <a:spcAft>
                <a:spcPts val="0"/>
              </a:spcAft>
              <a:buClr>
                <a:srgbClr val="666666"/>
              </a:buClr>
              <a:buSzPts val="1800"/>
            </a:pP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Rozšíriť </a:t>
            </a:r>
            <a:r>
              <a:rPr lang="sk-SK" sz="14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dataset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o ďalšie </a:t>
            </a:r>
            <a:r>
              <a:rPr lang="sk-SK" sz="1400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augmentované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snímky</a:t>
            </a:r>
          </a:p>
          <a:p>
            <a:pPr marL="114300">
              <a:spcAft>
                <a:spcPts val="0"/>
              </a:spcAft>
              <a:buClr>
                <a:srgbClr val="666666"/>
              </a:buClr>
              <a:buSzPts val="1800"/>
              <a:buNone/>
            </a:pPr>
            <a:endParaRPr lang="sk-SK" sz="1400" dirty="0" smtClean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Vylepšenie existujúcich modelov,  kombinovaním čiastkových výsledkov</a:t>
            </a:r>
          </a:p>
          <a:p>
            <a:pPr marL="1143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</a:pPr>
            <a:r>
              <a:rPr lang="sk-SK" sz="14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           - pravdepodobnostná mapa (výstup modelu) ako vstup pre väčšiu CNN</a:t>
            </a:r>
          </a:p>
          <a:p>
            <a:pPr marL="114300" lvl="0">
              <a:lnSpc>
                <a:spcPct val="150000"/>
              </a:lnSpc>
              <a:spcAft>
                <a:spcPts val="0"/>
              </a:spcAft>
              <a:buClr>
                <a:srgbClr val="666666"/>
              </a:buClr>
              <a:buSzPts val="1800"/>
              <a:buNone/>
            </a:pP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            - vypočítanie polohy ciferníka pomocou detekcie výraznejších súčastí vodomeru</a:t>
            </a:r>
          </a:p>
          <a:p>
            <a:pPr marL="114300" lvl="0">
              <a:lnSpc>
                <a:spcPct val="150000"/>
              </a:lnSpc>
              <a:spcAft>
                <a:spcPts val="0"/>
              </a:spcAft>
              <a:buClr>
                <a:srgbClr val="666666"/>
              </a:buClr>
              <a:buSzPts val="1800"/>
              <a:buNone/>
            </a:pPr>
            <a:r>
              <a:rPr lang="sk-SK" sz="14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           - určenie orientácie vodomeru na obraze </a:t>
            </a:r>
            <a:r>
              <a:rPr lang="sk-SK" sz="1400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pomocou detekcie výraznejších súčastí 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vodomeru</a:t>
            </a:r>
          </a:p>
          <a:p>
            <a:pPr marL="114300">
              <a:spcAft>
                <a:spcPts val="0"/>
              </a:spcAft>
              <a:buClr>
                <a:srgbClr val="666666"/>
              </a:buClr>
              <a:buSzPts val="1800"/>
              <a:buNone/>
            </a:pPr>
            <a:endParaRPr lang="sk-SK" sz="1400" dirty="0" smtClean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311700" y="204815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dirty="0" err="1">
                <a:solidFill>
                  <a:schemeClr val="accent3">
                    <a:lumMod val="50000"/>
                  </a:schemeClr>
                </a:solidFill>
              </a:rPr>
              <a:t>Ďakujem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3">
                    <a:lumMod val="50000"/>
                  </a:schemeClr>
                </a:solidFill>
              </a:rPr>
              <a:t>za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3">
                    <a:lumMod val="50000"/>
                  </a:schemeClr>
                </a:solidFill>
              </a:rPr>
              <a:t>pozornosť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!</a:t>
            </a:r>
          </a:p>
          <a:p>
            <a:pPr marL="0" lvl="0" indent="0" algn="ctr">
              <a:spcBef>
                <a:spcPts val="0"/>
              </a:spcBef>
              <a:buNone/>
            </a:pP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Komentáre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posudok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oponenta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29710" y="1347614"/>
            <a:ext cx="68339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Nunito" charset="-18"/>
              </a:rPr>
              <a:t>Autor 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rieši problém detekcie číslic spotreby na vodomeroch. </a:t>
            </a:r>
            <a:endParaRPr lang="sk-SK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dirty="0" smtClean="0">
                <a:solidFill>
                  <a:srgbClr val="FF0000"/>
                </a:solidFill>
                <a:latin typeface="Nunito" charset="-18"/>
              </a:rPr>
              <a:t>Zvolil 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niekoľko algoritmov bez hlbokého učenia (HU) a niekoľko s ním. </a:t>
            </a:r>
            <a:endParaRPr lang="sk-SK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dirty="0" smtClean="0">
                <a:solidFill>
                  <a:srgbClr val="FF0000"/>
                </a:solidFill>
                <a:latin typeface="Nunito" charset="-18"/>
              </a:rPr>
              <a:t>Vzhľadom 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k tomu, že v množine obrazov boli vstupy rôzne škálované, </a:t>
            </a:r>
            <a:r>
              <a:rPr lang="sk-SK" dirty="0" err="1" smtClean="0">
                <a:solidFill>
                  <a:srgbClr val="FF0000"/>
                </a:solidFill>
                <a:latin typeface="Nunito" charset="-18"/>
              </a:rPr>
              <a:t>nasvietené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, </a:t>
            </a:r>
            <a:endParaRPr lang="sk-SK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dirty="0" err="1" smtClean="0">
                <a:solidFill>
                  <a:srgbClr val="FF0000"/>
                </a:solidFill>
                <a:latin typeface="Nunito" charset="-18"/>
              </a:rPr>
              <a:t>atď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, nemyslím, že voľba konštantných parametrov v algoritmoch </a:t>
            </a:r>
            <a:r>
              <a:rPr lang="sk-SK" dirty="0" smtClean="0">
                <a:solidFill>
                  <a:srgbClr val="FF0000"/>
                </a:solidFill>
                <a:latin typeface="Nunito" charset="-18"/>
              </a:rPr>
              <a:t>bez 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HU je vhodná. </a:t>
            </a:r>
            <a:endParaRPr lang="sk-SK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dirty="0">
                <a:solidFill>
                  <a:srgbClr val="FF0000"/>
                </a:solidFill>
                <a:latin typeface="Nunito" charset="-18"/>
              </a:rPr>
              <a:t>	</a:t>
            </a:r>
          </a:p>
          <a:p>
            <a:endParaRPr lang="sk-SK" dirty="0">
              <a:solidFill>
                <a:srgbClr val="FF0000"/>
              </a:solidFill>
              <a:latin typeface="Nunito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2732609"/>
            <a:ext cx="661110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Používanie konštantných parametrov pre použitý </a:t>
            </a:r>
            <a:r>
              <a:rPr lang="sk-SK" dirty="0" err="1" smtClean="0">
                <a:latin typeface="Nunito" charset="-18"/>
              </a:rPr>
              <a:t>dataset</a:t>
            </a:r>
            <a:r>
              <a:rPr lang="sk-SK" dirty="0" smtClean="0">
                <a:latin typeface="Nunito" charset="-18"/>
              </a:rPr>
              <a:t> </a:t>
            </a:r>
            <a:r>
              <a:rPr lang="sk-SK" b="1" dirty="0" smtClean="0">
                <a:latin typeface="Nunito" charset="-18"/>
              </a:rPr>
              <a:t>NIE JE</a:t>
            </a:r>
            <a:r>
              <a:rPr lang="sk-SK" dirty="0" smtClean="0">
                <a:latin typeface="Nunito" charset="-18"/>
              </a:rPr>
              <a:t> vhodné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Eliminácia tohto problému aplikovaním rôznych metód </a:t>
            </a:r>
            <a:r>
              <a:rPr lang="sk-SK" dirty="0" err="1" smtClean="0">
                <a:latin typeface="Nunito" charset="-18"/>
              </a:rPr>
              <a:t>Template</a:t>
            </a:r>
            <a:r>
              <a:rPr lang="sk-SK" dirty="0" smtClean="0">
                <a:latin typeface="Nunito" charset="-18"/>
              </a:rPr>
              <a:t> </a:t>
            </a:r>
            <a:r>
              <a:rPr lang="sk-SK" dirty="0" err="1" smtClean="0">
                <a:latin typeface="Nunito" charset="-18"/>
              </a:rPr>
              <a:t>matchingu</a:t>
            </a:r>
            <a:endParaRPr lang="sk-SK" dirty="0" smtClean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Hľadanie vhodnej metódy postupným zvyšovaním zložitosti použitej metódy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Morfologická segmentácia ako </a:t>
            </a:r>
            <a:r>
              <a:rPr lang="sk-SK" dirty="0" err="1" smtClean="0">
                <a:latin typeface="Nunito" charset="-18"/>
              </a:rPr>
              <a:t>baseline</a:t>
            </a:r>
            <a:endParaRPr lang="sk-SK" dirty="0">
              <a:latin typeface="Nunito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611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336550"/>
            <a:r>
              <a:rPr lang="sk-SK" sz="3200" spc="300" dirty="0" smtClean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GB" sz="3200" spc="300" dirty="0" err="1" smtClean="0">
                <a:solidFill>
                  <a:schemeClr val="accent3">
                    <a:lumMod val="50000"/>
                  </a:schemeClr>
                </a:solidFill>
              </a:rPr>
              <a:t>dčítanie</a:t>
            </a:r>
            <a:r>
              <a:rPr lang="en-GB" sz="3200" spc="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3200" spc="300" dirty="0" err="1" smtClean="0">
                <a:solidFill>
                  <a:schemeClr val="accent3">
                    <a:lumMod val="50000"/>
                  </a:schemeClr>
                </a:solidFill>
              </a:rPr>
              <a:t>stavu</a:t>
            </a:r>
            <a:r>
              <a:rPr lang="en-GB" sz="3200" spc="3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3200" spc="300" dirty="0" err="1" smtClean="0">
                <a:solidFill>
                  <a:schemeClr val="accent3">
                    <a:lumMod val="50000"/>
                  </a:schemeClr>
                </a:solidFill>
              </a:rPr>
              <a:t>vodomerov</a:t>
            </a:r>
            <a:endParaRPr lang="en-GB" sz="3200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hape 336"/>
          <p:cNvSpPr txBox="1">
            <a:spLocks noGrp="1"/>
          </p:cNvSpPr>
          <p:nvPr>
            <p:ph type="body" idx="1"/>
          </p:nvPr>
        </p:nvSpPr>
        <p:spPr>
          <a:xfrm>
            <a:off x="755576" y="1635646"/>
            <a:ext cx="7272808" cy="31683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2000" b="1" spc="300" dirty="0" smtClean="0">
                <a:solidFill>
                  <a:schemeClr val="bg2">
                    <a:lumMod val="75000"/>
                  </a:schemeClr>
                </a:solidFill>
              </a:rPr>
              <a:t>Prečo téma vodomerov?</a:t>
            </a:r>
            <a:endParaRPr sz="2000" b="1" spc="30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/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</a:rPr>
              <a:t>Zaujímavá myšlienka automatizácie</a:t>
            </a:r>
          </a:p>
          <a:p>
            <a:pPr marL="285750" indent="-285750"/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</a:rPr>
              <a:t>Zvýšenie bezpečnosti pre </a:t>
            </a: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</a:rPr>
              <a:t>vodomeračov</a:t>
            </a:r>
            <a:endParaRPr lang="sk-SK" sz="18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/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</a:rPr>
              <a:t>Jednoduchšie aplikovateľné a lacnejšie riešenie</a:t>
            </a:r>
          </a:p>
          <a:p>
            <a:pPr marL="285750" indent="-285750"/>
            <a:endParaRPr sz="2000" dirty="0"/>
          </a:p>
          <a:p>
            <a:pPr marL="0" lvl="0" indent="0">
              <a:spcBef>
                <a:spcPts val="0"/>
              </a:spcBef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0839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Komentáre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posudok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oponenta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29711" y="1275606"/>
            <a:ext cx="62144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Nunito" charset="-18"/>
              </a:rPr>
              <a:t>Na 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detekciu textu existuje v literatúre veľa dostatočne dobre pracujúcich metód, </a:t>
            </a:r>
            <a:r>
              <a:rPr lang="sk-SK" dirty="0" smtClean="0">
                <a:solidFill>
                  <a:srgbClr val="FF0000"/>
                </a:solidFill>
                <a:latin typeface="Nunito" charset="-18"/>
              </a:rPr>
              <a:t>ktoré 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mi medzi zvolenými metódami chýbajú. </a:t>
            </a:r>
            <a:endParaRPr lang="sk-SK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dirty="0" smtClean="0">
                <a:solidFill>
                  <a:srgbClr val="FF0000"/>
                </a:solidFill>
                <a:latin typeface="Nunito" charset="-18"/>
              </a:rPr>
              <a:t>Napríklad 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"</a:t>
            </a:r>
            <a:r>
              <a:rPr lang="sk-SK" dirty="0" err="1">
                <a:solidFill>
                  <a:srgbClr val="FF0000"/>
                </a:solidFill>
                <a:latin typeface="Nunito" charset="-18"/>
              </a:rPr>
              <a:t>Real-Time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 </a:t>
            </a:r>
            <a:r>
              <a:rPr lang="sk-SK" dirty="0" err="1">
                <a:solidFill>
                  <a:srgbClr val="FF0000"/>
                </a:solidFill>
                <a:latin typeface="Nunito" charset="-18"/>
              </a:rPr>
              <a:t>Scene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 Text </a:t>
            </a:r>
            <a:r>
              <a:rPr lang="sk-SK" dirty="0" err="1">
                <a:solidFill>
                  <a:srgbClr val="FF0000"/>
                </a:solidFill>
                <a:latin typeface="Nunito" charset="-18"/>
              </a:rPr>
              <a:t>Localization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 and </a:t>
            </a:r>
            <a:r>
              <a:rPr lang="sk-SK" dirty="0" err="1">
                <a:solidFill>
                  <a:srgbClr val="FF0000"/>
                </a:solidFill>
                <a:latin typeface="Nunito" charset="-18"/>
              </a:rPr>
              <a:t>Recognition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" od </a:t>
            </a:r>
            <a:r>
              <a:rPr lang="sk-SK" dirty="0" err="1">
                <a:solidFill>
                  <a:srgbClr val="FF0000"/>
                </a:solidFill>
                <a:latin typeface="Nunito" charset="-18"/>
              </a:rPr>
              <a:t>Neumanna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 a </a:t>
            </a:r>
            <a:r>
              <a:rPr lang="sk-SK" dirty="0" err="1">
                <a:solidFill>
                  <a:srgbClr val="FF0000"/>
                </a:solidFill>
                <a:latin typeface="Nunito" charset="-18"/>
              </a:rPr>
              <a:t>Matasa</a:t>
            </a:r>
            <a:r>
              <a:rPr lang="sk-SK" dirty="0">
                <a:solidFill>
                  <a:srgbClr val="FF0000"/>
                </a:solidFill>
                <a:latin typeface="Nunito" charset="-18"/>
              </a:rPr>
              <a:t>.	</a:t>
            </a:r>
          </a:p>
          <a:p>
            <a:endParaRPr lang="sk-SK" dirty="0">
              <a:solidFill>
                <a:srgbClr val="FF0000"/>
              </a:solidFill>
              <a:latin typeface="Nunito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2611056"/>
            <a:ext cx="50405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Prístupov existuje mnoho – nie všetky sa dali v rozsahu DP </a:t>
            </a:r>
            <a:r>
              <a:rPr lang="sk-SK" dirty="0" err="1" smtClean="0">
                <a:latin typeface="Nunito" charset="-18"/>
              </a:rPr>
              <a:t>otestovvať</a:t>
            </a:r>
            <a:endParaRPr lang="sk-SK" dirty="0" smtClean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Spomenutá metóda využíva OCR na detegovanie </a:t>
            </a:r>
            <a:r>
              <a:rPr lang="sk-SK" b="1" dirty="0" smtClean="0">
                <a:latin typeface="Nunito" charset="-18"/>
              </a:rPr>
              <a:t>TEXTU</a:t>
            </a:r>
          </a:p>
          <a:p>
            <a:pPr marL="285750" indent="-285750">
              <a:buFont typeface="Arial" pitchFamily="34" charset="0"/>
              <a:buChar char="•"/>
            </a:pPr>
            <a:endParaRPr lang="sk-SK" b="1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Problémy podobné ako pri EAST text detektore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lvl="2"/>
            <a:r>
              <a:rPr lang="sk-SK" dirty="0">
                <a:latin typeface="Nunito" charset="-18"/>
              </a:rPr>
              <a:t>  </a:t>
            </a:r>
            <a:r>
              <a:rPr lang="sk-SK" dirty="0" smtClean="0">
                <a:latin typeface="Nunito" charset="-18"/>
              </a:rPr>
              <a:t> - veľká nepresnosť pri detegovaní textovej plochy</a:t>
            </a:r>
          </a:p>
          <a:p>
            <a:pPr lvl="2"/>
            <a:r>
              <a:rPr lang="en-US" dirty="0" smtClean="0">
                <a:latin typeface="Nunito" charset="-18"/>
              </a:rPr>
              <a:t>   </a:t>
            </a:r>
            <a:r>
              <a:rPr lang="sk-SK" dirty="0" smtClean="0">
                <a:latin typeface="Nunito" charset="-18"/>
              </a:rPr>
              <a:t>- mnohé vstupy </a:t>
            </a:r>
            <a:r>
              <a:rPr lang="sk-SK" dirty="0" err="1" smtClean="0">
                <a:latin typeface="Nunito" charset="-18"/>
              </a:rPr>
              <a:t>datasetu</a:t>
            </a:r>
            <a:r>
              <a:rPr lang="sk-SK" dirty="0" smtClean="0">
                <a:latin typeface="Nunito" charset="-18"/>
              </a:rPr>
              <a:t> majú ciferník slabo</a:t>
            </a:r>
            <a:r>
              <a:rPr lang="en-US" dirty="0" smtClean="0">
                <a:latin typeface="Nunito" charset="-18"/>
              </a:rPr>
              <a:t> </a:t>
            </a:r>
            <a:r>
              <a:rPr lang="sk-SK" dirty="0" smtClean="0">
                <a:latin typeface="Nunito" charset="-18"/>
              </a:rPr>
              <a:t>rozpoznateľný</a:t>
            </a:r>
            <a:endParaRPr lang="sk-SK" dirty="0">
              <a:latin typeface="Nunito" charset="-18"/>
            </a:endParaRPr>
          </a:p>
        </p:txBody>
      </p:sp>
      <p:pic>
        <p:nvPicPr>
          <p:cNvPr id="5" name="Picture 5" descr="C:\Users\Lukas\Documents\materialy FMFI\Diplomovka\Cognexa\shared_folder\fae\Text Detection_screenshot_03.04.20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60" y="1131590"/>
            <a:ext cx="2140532" cy="181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ukas\Documents\materialy FMFI\Diplomovy seminar\diplomka_segmentacia\DSC_0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61" y="2969830"/>
            <a:ext cx="2173670" cy="217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33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Otázky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posudok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oponenta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Lukas\Documents\materialy FMFI\Diplomovy seminar\diplomka_segmentacia\obhajoby_horiz_ve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92" y="2191304"/>
            <a:ext cx="3582248" cy="133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5536" y="1491630"/>
            <a:ext cx="84625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FF0000"/>
                </a:solidFill>
                <a:latin typeface="Nunito" charset="-18"/>
              </a:rPr>
              <a:t>Prečo nazývate </a:t>
            </a:r>
            <a:r>
              <a:rPr lang="sk-SK" sz="1600" dirty="0" err="1">
                <a:solidFill>
                  <a:srgbClr val="FF0000"/>
                </a:solidFill>
                <a:latin typeface="Nunito" charset="-18"/>
              </a:rPr>
              <a:t>Prewittovej</a:t>
            </a:r>
            <a:r>
              <a:rPr lang="sk-SK" sz="1600" dirty="0">
                <a:solidFill>
                  <a:srgbClr val="FF0000"/>
                </a:solidFill>
                <a:latin typeface="Nunito" charset="-18"/>
              </a:rPr>
              <a:t> filter na strane 4 "Horizontálna a vertikálna detekcia hrán"? </a:t>
            </a:r>
            <a:endParaRPr lang="en-US" sz="1600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Ostatné </a:t>
            </a:r>
            <a:r>
              <a:rPr lang="sk-SK" sz="1600" dirty="0">
                <a:solidFill>
                  <a:srgbClr val="FF0000"/>
                </a:solidFill>
                <a:latin typeface="Nunito" charset="-18"/>
              </a:rPr>
              <a:t>filtre nedetegujú horizontálne a vertikálne hrany? </a:t>
            </a:r>
            <a:endParaRPr lang="en-US" sz="1600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	</a:t>
            </a:r>
          </a:p>
          <a:p>
            <a:endParaRPr lang="sk-SK" sz="1600" dirty="0">
              <a:solidFill>
                <a:srgbClr val="FF0000"/>
              </a:solidFill>
              <a:latin typeface="Nunito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2568848"/>
            <a:ext cx="43753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V práci takéto označenie používam </a:t>
            </a:r>
          </a:p>
          <a:p>
            <a:r>
              <a:rPr lang="sk-SK" dirty="0">
                <a:latin typeface="Nunito" charset="-18"/>
              </a:rPr>
              <a:t> </a:t>
            </a:r>
            <a:r>
              <a:rPr lang="sk-SK" dirty="0" smtClean="0">
                <a:latin typeface="Nunito" charset="-18"/>
              </a:rPr>
              <a:t>     (s príslušnou citáciou na </a:t>
            </a:r>
            <a:r>
              <a:rPr lang="sk-SK" dirty="0" err="1" smtClean="0">
                <a:latin typeface="Nunito" charset="-18"/>
              </a:rPr>
              <a:t>Prewittovej</a:t>
            </a:r>
            <a:r>
              <a:rPr lang="sk-SK" dirty="0" smtClean="0">
                <a:latin typeface="Nunito" charset="-18"/>
              </a:rPr>
              <a:t> článok) </a:t>
            </a:r>
          </a:p>
          <a:p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err="1" smtClean="0">
                <a:latin typeface="Nunito" charset="-18"/>
              </a:rPr>
              <a:t>Prewittovej</a:t>
            </a:r>
            <a:r>
              <a:rPr lang="sk-SK" dirty="0" smtClean="0">
                <a:latin typeface="Nunito" charset="-18"/>
              </a:rPr>
              <a:t> filter na detekciu horizontálnych a vertikálnych </a:t>
            </a:r>
            <a:r>
              <a:rPr lang="en-US" dirty="0" err="1" smtClean="0">
                <a:latin typeface="Nunito" charset="-18"/>
              </a:rPr>
              <a:t>hr</a:t>
            </a:r>
            <a:r>
              <a:rPr lang="sk-SK" dirty="0" err="1" smtClean="0">
                <a:latin typeface="Nunito" charset="-18"/>
              </a:rPr>
              <a:t>án</a:t>
            </a:r>
            <a:r>
              <a:rPr lang="sk-SK" dirty="0" smtClean="0">
                <a:latin typeface="Nunito" charset="-18"/>
              </a:rPr>
              <a:t> v obraze slúži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Ďalšie uvedené filtre tiež detegujú </a:t>
            </a:r>
            <a:r>
              <a:rPr lang="en-US" dirty="0" err="1" smtClean="0">
                <a:latin typeface="Nunito" charset="-18"/>
              </a:rPr>
              <a:t>hran</a:t>
            </a:r>
            <a:r>
              <a:rPr lang="sk-SK" dirty="0" smtClean="0">
                <a:latin typeface="Nunito" charset="-18"/>
              </a:rPr>
              <a:t>y rôznym spôsobom</a:t>
            </a:r>
            <a:endParaRPr lang="sk-SK" dirty="0">
              <a:latin typeface="Nunito" charset="-18"/>
            </a:endParaRPr>
          </a:p>
        </p:txBody>
      </p:sp>
      <p:pic>
        <p:nvPicPr>
          <p:cNvPr id="2051" name="Picture 3" descr="C:\Users\Lukas\Documents\materialy FMFI\Diplomovy seminar\diplomka_segmentacia\prewitt_c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5625"/>
            <a:ext cx="3004344" cy="31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7"/>
          <p:cNvSpPr/>
          <p:nvPr/>
        </p:nvSpPr>
        <p:spPr>
          <a:xfrm>
            <a:off x="5496638" y="2664163"/>
            <a:ext cx="2105418" cy="288032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Zahnutá šipka doprava 12"/>
          <p:cNvSpPr/>
          <p:nvPr/>
        </p:nvSpPr>
        <p:spPr>
          <a:xfrm>
            <a:off x="4597208" y="3257458"/>
            <a:ext cx="521242" cy="1238656"/>
          </a:xfrm>
          <a:prstGeom prst="curvedRightArrow">
            <a:avLst>
              <a:gd name="adj1" fmla="val 17904"/>
              <a:gd name="adj2" fmla="val 50000"/>
              <a:gd name="adj3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6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Otázky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posudok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oponenta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1491630"/>
            <a:ext cx="66960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Na strane 40 uvádzate, že na obrázok aplikujete </a:t>
            </a:r>
            <a:r>
              <a:rPr lang="sk-SK" sz="1600" dirty="0" err="1" smtClean="0">
                <a:solidFill>
                  <a:srgbClr val="FF0000"/>
                </a:solidFill>
                <a:latin typeface="Nunito" charset="-18"/>
              </a:rPr>
              <a:t>Gaussov</a:t>
            </a:r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 filter. </a:t>
            </a:r>
            <a:endParaRPr lang="en-US" sz="1600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V kóde však aplikujete bilaterálny filter. Viete aký je medzi nimi rozdiel? </a:t>
            </a:r>
            <a:endParaRPr lang="en-US" sz="1600" dirty="0" smtClean="0">
              <a:solidFill>
                <a:srgbClr val="FF0000"/>
              </a:solidFill>
              <a:latin typeface="Nunito" charset="-18"/>
            </a:endParaRPr>
          </a:p>
          <a:p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	</a:t>
            </a:r>
          </a:p>
          <a:p>
            <a:pPr marL="285750" indent="-285750">
              <a:buFont typeface="Wingdings" pitchFamily="2" charset="2"/>
              <a:buChar char="Ø"/>
            </a:pPr>
            <a:endParaRPr lang="sk-SK" sz="1600" dirty="0">
              <a:solidFill>
                <a:srgbClr val="FF0000"/>
              </a:solidFill>
              <a:latin typeface="Nunito" charset="-18"/>
            </a:endParaRPr>
          </a:p>
        </p:txBody>
      </p:sp>
      <p:pic>
        <p:nvPicPr>
          <p:cNvPr id="3074" name="Picture 2" descr="C:\Users\Lukas\Documents\materialy FMFI\Diplomovy seminar\diplomka_segmentacia\obhajoby_gau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08105"/>
            <a:ext cx="4053681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5"/>
          <p:cNvSpPr/>
          <p:nvPr/>
        </p:nvSpPr>
        <p:spPr>
          <a:xfrm>
            <a:off x="6732190" y="2901016"/>
            <a:ext cx="1728192" cy="19540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438951" y="2261071"/>
            <a:ext cx="36289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Algoritmus morfologickej segmentácie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Idea 2. kroku algoritmu je eliminácia šumu v obraze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Bilaterálny filter je typ </a:t>
            </a:r>
            <a:r>
              <a:rPr lang="sk-SK" dirty="0" err="1" smtClean="0">
                <a:latin typeface="Nunito" charset="-18"/>
              </a:rPr>
              <a:t>gausovho</a:t>
            </a:r>
            <a:r>
              <a:rPr lang="sk-SK" dirty="0" smtClean="0">
                <a:latin typeface="Nunito" charset="-18"/>
              </a:rPr>
              <a:t> filtra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err="1" smtClean="0">
                <a:latin typeface="Nunito" charset="-18"/>
              </a:rPr>
              <a:t>Váhovanie</a:t>
            </a:r>
            <a:r>
              <a:rPr lang="sk-SK" dirty="0" smtClean="0">
                <a:latin typeface="Nunito" charset="-18"/>
              </a:rPr>
              <a:t> podľa podobnosti </a:t>
            </a:r>
            <a:r>
              <a:rPr lang="sk-SK" dirty="0" err="1" smtClean="0">
                <a:latin typeface="Nunito" charset="-18"/>
              </a:rPr>
              <a:t>pixelov</a:t>
            </a:r>
            <a:endParaRPr lang="sk-SK" dirty="0" smtClean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Zachováva hrany v obraze</a:t>
            </a:r>
            <a:endParaRPr lang="sk-SK" dirty="0">
              <a:latin typeface="Nunito" charset="-18"/>
            </a:endParaRPr>
          </a:p>
        </p:txBody>
      </p:sp>
      <p:pic>
        <p:nvPicPr>
          <p:cNvPr id="3075" name="Picture 3" descr="C:\Users\Lukas\Documents\materialy FMFI\Diplomovy seminar\diplomka_segmentacia\bilater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263" y="3723878"/>
            <a:ext cx="3579415" cy="11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508104" y="4897626"/>
            <a:ext cx="35365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>
                <a:hlinkClick r:id="rId5"/>
              </a:rPr>
              <a:t>https://www.cmlab.csie.ntu.edu.tw/~zho/Bilateral/index.html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10680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Otázky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posudok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oponenta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71650" y="1409302"/>
            <a:ext cx="8169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Priložená implementácia EAST detektora </a:t>
            </a:r>
            <a:r>
              <a:rPr lang="sk-SK" sz="1600" dirty="0" err="1" smtClean="0">
                <a:solidFill>
                  <a:srgbClr val="FF0000"/>
                </a:solidFill>
                <a:latin typeface="Nunito" charset="-18"/>
              </a:rPr>
              <a:t>detekuje</a:t>
            </a:r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 oblasti zarovnané s okrajmi obrázku. </a:t>
            </a:r>
            <a:endParaRPr lang="en-US" sz="1600" dirty="0">
              <a:solidFill>
                <a:srgbClr val="FF0000"/>
              </a:solidFill>
              <a:latin typeface="Nunito" charset="-18"/>
            </a:endParaRPr>
          </a:p>
          <a:p>
            <a:r>
              <a:rPr lang="sk-SK" sz="1600" dirty="0" smtClean="0">
                <a:solidFill>
                  <a:srgbClr val="FF0000"/>
                </a:solidFill>
                <a:latin typeface="Nunito" charset="-18"/>
              </a:rPr>
              <a:t>Ako to ovplyvňuje Vašu vyhodnocovaciu metriku? 	</a:t>
            </a:r>
          </a:p>
          <a:p>
            <a:pPr marL="285750" indent="-285750">
              <a:buFont typeface="Wingdings" pitchFamily="2" charset="2"/>
              <a:buChar char="Ø"/>
            </a:pPr>
            <a:endParaRPr lang="sk-SK" sz="1600" dirty="0">
              <a:solidFill>
                <a:srgbClr val="FF0000"/>
              </a:solidFill>
              <a:latin typeface="Nunito" charset="-18"/>
            </a:endParaRPr>
          </a:p>
        </p:txBody>
      </p:sp>
      <p:pic>
        <p:nvPicPr>
          <p:cNvPr id="6146" name="Picture 2" descr="C:\Users\Lukas\Documents\materialy FMFI\Diplomovy seminar\diplomka_segmentacia\0094_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1" y="2067694"/>
            <a:ext cx="1643571" cy="16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 rot="20816245">
            <a:off x="659308" y="3005220"/>
            <a:ext cx="975726" cy="2412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411760" y="2088654"/>
            <a:ext cx="52293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Zarovnanie orámovania zväčšuje počet </a:t>
            </a:r>
            <a:r>
              <a:rPr lang="sk-SK" dirty="0" err="1" smtClean="0">
                <a:latin typeface="Nunito" charset="-18"/>
              </a:rPr>
              <a:t>false-positive</a:t>
            </a:r>
            <a:r>
              <a:rPr lang="sk-SK" dirty="0" smtClean="0">
                <a:latin typeface="Nunito" charset="-18"/>
              </a:rPr>
              <a:t> bodov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Znižuje sa F1 skóre (vyhodnocovacia metrika)</a:t>
            </a:r>
          </a:p>
          <a:p>
            <a:pPr marL="285750" indent="-285750">
              <a:buFont typeface="Arial" pitchFamily="34" charset="0"/>
              <a:buChar char="•"/>
            </a:pPr>
            <a:endParaRPr lang="sk-SK" dirty="0">
              <a:latin typeface="Nunito" charset="-1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latin typeface="Nunito" charset="-18"/>
              </a:rPr>
              <a:t>Hlavný problém prístupu cez detekciu textu </a:t>
            </a:r>
            <a:r>
              <a:rPr lang="en-US" dirty="0" smtClean="0">
                <a:latin typeface="Nunito" charset="-18"/>
              </a:rPr>
              <a:t>z</a:t>
            </a:r>
            <a:r>
              <a:rPr lang="sk-SK" dirty="0" smtClean="0">
                <a:latin typeface="Nunito" charset="-18"/>
              </a:rPr>
              <a:t>ostáva</a:t>
            </a:r>
            <a:endParaRPr lang="sk-SK" dirty="0">
              <a:latin typeface="Nunito" charset="-18"/>
            </a:endParaRPr>
          </a:p>
        </p:txBody>
      </p:sp>
      <p:sp>
        <p:nvSpPr>
          <p:cNvPr id="10" name="Zahnutá šipka doleva 9"/>
          <p:cNvSpPr/>
          <p:nvPr/>
        </p:nvSpPr>
        <p:spPr>
          <a:xfrm>
            <a:off x="7308304" y="3125865"/>
            <a:ext cx="731520" cy="1216152"/>
          </a:xfrm>
          <a:prstGeom prst="curved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pic>
        <p:nvPicPr>
          <p:cNvPr id="12" name="Picture 5" descr="C:\Users\Lukas\Documents\materialy FMFI\Diplomovka\Cognexa\shared_folder\fae\Text Detection_screenshot_03.04.20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22" y="3507854"/>
            <a:ext cx="178481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Lukas\Documents\materialy FMFI\Diplomovy seminar\diplomka_segmentacia\DSC_0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78" y="3517309"/>
            <a:ext cx="1778880" cy="1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0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336550"/>
            <a:r>
              <a:rPr lang="sk-SK" sz="3200" spc="300" dirty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GB" sz="3200" spc="300" dirty="0" err="1">
                <a:solidFill>
                  <a:schemeClr val="accent3">
                    <a:lumMod val="50000"/>
                  </a:schemeClr>
                </a:solidFill>
              </a:rPr>
              <a:t>dčítanie</a:t>
            </a:r>
            <a:r>
              <a:rPr lang="en-GB" sz="3200" spc="3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3200" spc="300" dirty="0" err="1">
                <a:solidFill>
                  <a:schemeClr val="accent3">
                    <a:lumMod val="50000"/>
                  </a:schemeClr>
                </a:solidFill>
              </a:rPr>
              <a:t>stavu</a:t>
            </a:r>
            <a:r>
              <a:rPr lang="en-GB" sz="3200" spc="3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3200" spc="300" dirty="0" err="1">
                <a:solidFill>
                  <a:schemeClr val="accent3">
                    <a:lumMod val="50000"/>
                  </a:schemeClr>
                </a:solidFill>
              </a:rPr>
              <a:t>vodomerov</a:t>
            </a:r>
            <a:endParaRPr lang="en-GB" sz="3200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336"/>
          <p:cNvSpPr txBox="1">
            <a:spLocks/>
          </p:cNvSpPr>
          <p:nvPr/>
        </p:nvSpPr>
        <p:spPr>
          <a:xfrm>
            <a:off x="251520" y="1635646"/>
            <a:ext cx="5256584" cy="31683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>
              <a:lnSpc>
                <a:spcPct val="100000"/>
              </a:lnSpc>
              <a:buFont typeface="Nunito"/>
              <a:buNone/>
            </a:pPr>
            <a:r>
              <a:rPr lang="sk-SK" sz="2000" b="1" spc="300" dirty="0" smtClean="0">
                <a:solidFill>
                  <a:schemeClr val="bg2">
                    <a:lumMod val="75000"/>
                  </a:schemeClr>
                </a:solidFill>
              </a:rPr>
              <a:t>V čom sú problémy?</a:t>
            </a:r>
          </a:p>
          <a:p>
            <a:pPr marL="285750" indent="-285750"/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</a:rPr>
              <a:t>Snímky z „terénu“ trpia nižšou kvalitou</a:t>
            </a:r>
          </a:p>
          <a:p>
            <a:pPr marL="285750" indent="-285750"/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</a:rPr>
              <a:t>Odlíšiť číslice ciferníka vodomeru nie je triviálne</a:t>
            </a:r>
          </a:p>
          <a:p>
            <a:pPr marL="285750" indent="-285750"/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</a:rPr>
              <a:t>Existuje množstvo </a:t>
            </a: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</a:rPr>
              <a:t>segmentačných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</a:rPr>
              <a:t> techník</a:t>
            </a:r>
          </a:p>
          <a:p>
            <a:pPr>
              <a:buFont typeface="Nunito"/>
              <a:buNone/>
            </a:pPr>
            <a:endParaRPr lang="sk-SK" sz="2400" dirty="0"/>
          </a:p>
        </p:txBody>
      </p:sp>
      <p:pic>
        <p:nvPicPr>
          <p:cNvPr id="4" name="Shape 3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8144" y="1779662"/>
            <a:ext cx="3168352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39"/>
          <p:cNvSpPr/>
          <p:nvPr/>
        </p:nvSpPr>
        <p:spPr>
          <a:xfrm rot="-299625">
            <a:off x="6961220" y="2319725"/>
            <a:ext cx="1352663" cy="356707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3800" y="598575"/>
            <a:ext cx="2188080" cy="749039"/>
          </a:xfrm>
        </p:spPr>
        <p:txBody>
          <a:bodyPr/>
          <a:lstStyle/>
          <a:p>
            <a:r>
              <a:rPr lang="sk-SK" sz="3200" spc="300" dirty="0" err="1" smtClean="0">
                <a:solidFill>
                  <a:schemeClr val="accent3">
                    <a:lumMod val="50000"/>
                  </a:schemeClr>
                </a:solidFill>
              </a:rPr>
              <a:t>Dataset</a:t>
            </a:r>
            <a: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sk-SK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sk-SK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hape 326"/>
          <p:cNvSpPr txBox="1">
            <a:spLocks noGrp="1"/>
          </p:cNvSpPr>
          <p:nvPr>
            <p:ph type="body" idx="1"/>
          </p:nvPr>
        </p:nvSpPr>
        <p:spPr>
          <a:xfrm>
            <a:off x="3851920" y="555526"/>
            <a:ext cx="5112568" cy="115212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25450" indent="-285750">
              <a:lnSpc>
                <a:spcPct val="150000"/>
              </a:lnSpc>
              <a:spcAft>
                <a:spcPts val="0"/>
              </a:spcAft>
              <a:buSzPct val="80000"/>
            </a:pPr>
            <a:r>
              <a:rPr lang="sk-SK" sz="14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elefónom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sn</a:t>
            </a:r>
            <a:r>
              <a:rPr lang="sk-SK" sz="1400" dirty="0" err="1" smtClean="0">
                <a:solidFill>
                  <a:schemeClr val="bg2">
                    <a:lumMod val="75000"/>
                  </a:schemeClr>
                </a:solidFill>
              </a:rPr>
              <a:t>íma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</a:rPr>
              <a:t>é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obrázk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</a:rPr>
              <a:t>y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v 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exteriéri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interi</a:t>
            </a:r>
            <a:r>
              <a:rPr lang="sk-SK" sz="1400" dirty="0" err="1" smtClean="0">
                <a:solidFill>
                  <a:schemeClr val="bg2">
                    <a:lumMod val="75000"/>
                  </a:schemeClr>
                </a:solidFill>
              </a:rPr>
              <a:t>éri</a:t>
            </a:r>
            <a:endParaRPr lang="en-GB" sz="14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buChar char="●"/>
            </a:pP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Dataset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</a:rPr>
              <a:t>tvorí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</a:rPr>
              <a:t>cca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</a:rPr>
              <a:t>5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00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</a:rPr>
              <a:t>záberov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</a:rPr>
              <a:t>vodomerov</a:t>
            </a:r>
            <a:endParaRPr lang="en-GB" sz="14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buChar char="●"/>
            </a:pP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</a:rPr>
              <a:t>Zložitosť </a:t>
            </a:r>
            <a:r>
              <a:rPr lang="sk-SK" sz="1400" dirty="0" err="1" smtClean="0">
                <a:solidFill>
                  <a:schemeClr val="bg2">
                    <a:lumMod val="75000"/>
                  </a:schemeClr>
                </a:solidFill>
              </a:rPr>
              <a:t>datasetu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</a:rPr>
              <a:t> spočíva vo 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veľk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</a:rPr>
              <a:t>ej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varianci</a:t>
            </a:r>
            <a:r>
              <a:rPr lang="sk-SK" sz="1400" dirty="0" smtClean="0">
                <a:solidFill>
                  <a:schemeClr val="bg2">
                    <a:lumMod val="75000"/>
                  </a:schemeClr>
                </a:solidFill>
              </a:rPr>
              <a:t>i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</a:rPr>
              <a:t>obrázkov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ct val="80000"/>
              <a:buNone/>
            </a:pP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4198" y="2499742"/>
            <a:ext cx="33843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Rôzna kvalita 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záberov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  <a:p>
            <a:pPr marL="285750" indent="-285750"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Snímané </a:t>
            </a: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z rôznej vzdialenosti</a:t>
            </a:r>
          </a:p>
          <a:p>
            <a:pPr marL="285750" indent="-285750"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Znečistenie displeja</a:t>
            </a:r>
          </a:p>
          <a:p>
            <a:pPr marL="285750" indent="-285750"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Rôzna orientácia vodomeru</a:t>
            </a:r>
          </a:p>
          <a:p>
            <a:pPr marL="285750" indent="-285750"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Rôzne svetelné podmienky</a:t>
            </a:r>
          </a:p>
        </p:txBody>
      </p:sp>
      <p:pic>
        <p:nvPicPr>
          <p:cNvPr id="3074" name="Picture 2" descr="C:\Users\Lukas\Documents\materialy FMFI\Diplomovka\Cognexa\dataset\data_segmentation\images\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88" y="1823371"/>
            <a:ext cx="1159391" cy="111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ukas\Documents\materialy FMFI\Diplomovka\Cognexa\dataset\data_segmentation\images_big\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81" y="1813074"/>
            <a:ext cx="1181697" cy="111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ukas\Documents\materialy FMFI\Diplomovka\Cognexa\dataset\data_segmentation\images_big\0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39" y="1823371"/>
            <a:ext cx="1224135" cy="111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ukas\Documents\materialy FMFI\Diplomovka\Cognexa\dataset\data_segmentation\images_big\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482" y="1823371"/>
            <a:ext cx="1224136" cy="111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ukas\Documents\materialy FMFI\Diplomovka\Cognexa\dataset\data_segmentation\images_big\IMG_20170920_1031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88" y="3291830"/>
            <a:ext cx="117036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Lukas\Documents\materialy FMFI\Diplomovka\Cognexa\dataset\data_segmentation\images\02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26" y="3291830"/>
            <a:ext cx="1229136" cy="12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Lukas\Documents\materialy FMFI\Diplomovka\Cognexa\dataset\data_segmentation\images\DSC_00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59" y="3291830"/>
            <a:ext cx="1229136" cy="12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Lukas\Documents\materialy FMFI\Diplomovka\Cognexa\dataset\data_segmentation\images\IMG_20170920_11285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291830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259632" y="555526"/>
            <a:ext cx="7632848" cy="999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GB" sz="3200" spc="300" dirty="0" err="1">
                <a:solidFill>
                  <a:schemeClr val="accent3">
                    <a:lumMod val="50000"/>
                  </a:schemeClr>
                </a:solidFill>
              </a:rPr>
              <a:t>Segmentácia</a:t>
            </a:r>
            <a:r>
              <a:rPr lang="en-GB" sz="3200" spc="3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3200" spc="300" dirty="0" err="1">
                <a:solidFill>
                  <a:schemeClr val="accent3">
                    <a:lumMod val="50000"/>
                  </a:schemeClr>
                </a:solidFill>
              </a:rPr>
              <a:t>významnej</a:t>
            </a:r>
            <a:r>
              <a:rPr lang="en-GB" sz="3200" spc="3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3200" spc="300" dirty="0" err="1">
                <a:solidFill>
                  <a:schemeClr val="accent3">
                    <a:lumMod val="50000"/>
                  </a:schemeClr>
                </a:solidFill>
              </a:rPr>
              <a:t>oblasti</a:t>
            </a:r>
            <a:endParaRPr lang="en-GB" sz="3200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467544" y="1707654"/>
            <a:ext cx="3168353" cy="7236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GB" sz="1800" b="1" dirty="0" err="1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Prístup</a:t>
            </a:r>
            <a:r>
              <a:rPr lang="sk-SK" sz="1800" b="1" dirty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y</a:t>
            </a:r>
            <a:r>
              <a:rPr lang="en-GB" sz="1800" b="1" dirty="0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1800" b="1" dirty="0" err="1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vužívajúc</a:t>
            </a:r>
            <a:r>
              <a:rPr lang="sk-SK" sz="1800" b="1" dirty="0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sz="1800" b="1" dirty="0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1800" b="1" dirty="0" err="1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segmentačné</a:t>
            </a:r>
            <a:r>
              <a:rPr lang="en-GB" sz="1800" b="1" dirty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1800" b="1" dirty="0" err="1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algoritmy</a:t>
            </a:r>
            <a:endParaRPr lang="en-GB" sz="1800" b="1" dirty="0">
              <a:solidFill>
                <a:schemeClr val="accent3">
                  <a:lumMod val="5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4572000" y="1707654"/>
            <a:ext cx="28668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GB" sz="1800" b="1" dirty="0" err="1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Prístup</a:t>
            </a:r>
            <a:r>
              <a:rPr lang="sk-SK" sz="1800" b="1" dirty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y</a:t>
            </a:r>
            <a:r>
              <a:rPr lang="en-GB" sz="1800" b="1" dirty="0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1800" b="1" dirty="0" err="1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využívajúc</a:t>
            </a:r>
            <a:r>
              <a:rPr lang="sk-SK" sz="1800" b="1" dirty="0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e</a:t>
            </a:r>
            <a:r>
              <a:rPr lang="en-GB" sz="1800" b="1" dirty="0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sk-SK" sz="1800" b="1" dirty="0" smtClean="0">
                <a:solidFill>
                  <a:schemeClr val="accent3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hlboké neurónové siete</a:t>
            </a:r>
            <a:endParaRPr lang="en-GB" sz="1800" b="1" dirty="0">
              <a:solidFill>
                <a:schemeClr val="accent3">
                  <a:lumMod val="5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5" name="Shape 355"/>
          <p:cNvSpPr txBox="1"/>
          <p:nvPr/>
        </p:nvSpPr>
        <p:spPr>
          <a:xfrm>
            <a:off x="107503" y="2508150"/>
            <a:ext cx="4318779" cy="176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Wingdings" pitchFamily="2" charset="2"/>
              <a:buChar char="Ø"/>
            </a:pP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Morfologická segmentácia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Wingdings" pitchFamily="2" charset="2"/>
              <a:buChar char="Ø"/>
            </a:pP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Metódy hľadajúce zhodu </a:t>
            </a:r>
          </a:p>
          <a:p>
            <a:pPr marL="114300"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</a:pPr>
            <a:r>
              <a:rPr lang="sk-SK" sz="1800" dirty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    (</a:t>
            </a: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Template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matching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ts val="1800"/>
              <a:buFont typeface="Wingdings" pitchFamily="2" charset="2"/>
              <a:buChar char="Ø"/>
            </a:pP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Metóda hľadajúca zhodu</a:t>
            </a:r>
          </a:p>
          <a:p>
            <a:pPr marL="114300" lvl="0" rtl="0">
              <a:spcBef>
                <a:spcPts val="0"/>
              </a:spcBef>
              <a:buClr>
                <a:srgbClr val="666666"/>
              </a:buClr>
              <a:buSzPts val="1800"/>
            </a:pP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     (Feature </a:t>
            </a: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matching</a:t>
            </a:r>
            <a:r>
              <a:rPr lang="sk-SK" sz="1800" dirty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- SIFT)</a:t>
            </a:r>
          </a:p>
          <a:p>
            <a:pPr marL="285750" lvl="0" indent="-285750">
              <a:spcBef>
                <a:spcPts val="0"/>
              </a:spcBef>
              <a:buFont typeface="Wingdings" pitchFamily="2" charset="2"/>
              <a:buChar char="Ø"/>
            </a:pPr>
            <a:endParaRPr sz="1800" dirty="0">
              <a:solidFill>
                <a:schemeClr val="bg2">
                  <a:lumMod val="7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6" name="Shape 356"/>
          <p:cNvSpPr txBox="1"/>
          <p:nvPr/>
        </p:nvSpPr>
        <p:spPr>
          <a:xfrm>
            <a:off x="4426282" y="2508150"/>
            <a:ext cx="4717717" cy="152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Wingdings" pitchFamily="2" charset="2"/>
              <a:buChar char="Ø"/>
            </a:pPr>
            <a:r>
              <a:rPr lang="en-GB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Autoenkóder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Wingdings" pitchFamily="2" charset="2"/>
              <a:buChar char="Ø"/>
            </a:pP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MLP </a:t>
            </a: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vs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. CNN </a:t>
            </a: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predikuj</a:t>
            </a:r>
            <a:r>
              <a:rPr lang="sk-SK" sz="1800" dirty="0" err="1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ú</a:t>
            </a: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ce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súradnice rohov hľadanej oblasti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Wingdings" pitchFamily="2" charset="2"/>
              <a:buChar char="Ø"/>
            </a:pPr>
            <a:r>
              <a:rPr lang="sk-SK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Predtrénovaný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model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800" dirty="0" err="1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detekuj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ú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lang="sk-SK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i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text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99592" y="4443958"/>
            <a:ext cx="4729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Metrika</a:t>
            </a:r>
            <a:r>
              <a:rPr lang="en-US" dirty="0" smtClean="0"/>
              <a:t>: F1 s</a:t>
            </a:r>
            <a:r>
              <a:rPr lang="sk-SK" dirty="0" err="1" smtClean="0"/>
              <a:t>kóre</a:t>
            </a:r>
            <a:r>
              <a:rPr lang="sk-SK" dirty="0" smtClean="0"/>
              <a:t> (Harmonický priemer </a:t>
            </a:r>
            <a:r>
              <a:rPr lang="sk-SK" dirty="0" err="1" smtClean="0"/>
              <a:t>precision</a:t>
            </a:r>
            <a:r>
              <a:rPr lang="sk-SK" dirty="0" smtClean="0"/>
              <a:t> a </a:t>
            </a:r>
            <a:r>
              <a:rPr lang="sk-SK" dirty="0" err="1" smtClean="0"/>
              <a:t>recall</a:t>
            </a:r>
            <a:r>
              <a:rPr lang="sk-SK" dirty="0" smtClean="0"/>
              <a:t>)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34" y="4196437"/>
            <a:ext cx="2664296" cy="80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/>
      <p:bldP spid="35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1259632" y="699542"/>
            <a:ext cx="6759022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sk-SK" sz="3200" spc="300" dirty="0" smtClean="0">
                <a:solidFill>
                  <a:schemeClr val="accent3">
                    <a:lumMod val="50000"/>
                  </a:schemeClr>
                </a:solidFill>
              </a:rPr>
              <a:t>Použité technológie</a:t>
            </a:r>
            <a:endParaRPr lang="en-GB" sz="3200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303800" y="1990050"/>
            <a:ext cx="7840200" cy="2541600"/>
          </a:xfrm>
        </p:spPr>
        <p:txBody>
          <a:bodyPr/>
          <a:lstStyle/>
          <a:p>
            <a:pPr marL="171450" lvl="1" indent="-171450">
              <a:lnSpc>
                <a:spcPct val="100000"/>
              </a:lnSpc>
              <a:buFont typeface="Arial" pitchFamily="34" charset="0"/>
              <a:buChar char="•"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Programovací jazyk :  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Python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 (2.7.14) ,Python(3.6.3)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lvl="1" indent="-228600">
              <a:lnSpc>
                <a:spcPct val="100000"/>
              </a:lnSpc>
              <a:buFont typeface="Arial" pitchFamily="34" charset="0"/>
              <a:buChar char="•"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Operačný systém :   Linux (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Ubuntu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17.10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) prostredníctvom Oracle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VirtualBox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	</a:t>
            </a:r>
          </a:p>
          <a:p>
            <a:pPr marL="171450" lvl="1" indent="-171450">
              <a:lnSpc>
                <a:spcPct val="100000"/>
              </a:lnSpc>
              <a:buFont typeface="Arial" pitchFamily="34" charset="0"/>
              <a:buChar char="•"/>
            </a:pP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Knižnice :  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opencv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numpy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tensorflow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keras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cxflow</a:t>
            </a:r>
            <a:r>
              <a:rPr lang="sk-SK" sz="16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sk-SK" sz="1600" dirty="0" err="1" smtClean="0">
                <a:solidFill>
                  <a:schemeClr val="bg2">
                    <a:lumMod val="75000"/>
                  </a:schemeClr>
                </a:solidFill>
              </a:rPr>
              <a:t>cxflow-tensorflow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>
              <a:buNone/>
            </a:pPr>
            <a:endParaRPr lang="sk-SK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3"/>
          <p:cNvSpPr txBox="1">
            <a:spLocks noGrp="1"/>
          </p:cNvSpPr>
          <p:nvPr>
            <p:ph type="title"/>
          </p:nvPr>
        </p:nvSpPr>
        <p:spPr>
          <a:xfrm>
            <a:off x="827584" y="1779662"/>
            <a:ext cx="7704856" cy="172819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4800" spc="300" dirty="0" err="1" smtClean="0">
                <a:solidFill>
                  <a:schemeClr val="accent3">
                    <a:lumMod val="50000"/>
                  </a:schemeClr>
                </a:solidFill>
              </a:rPr>
              <a:t>Algoritmick</a:t>
            </a:r>
            <a:r>
              <a:rPr lang="sk-SK" sz="4800" spc="300" dirty="0" smtClean="0">
                <a:solidFill>
                  <a:schemeClr val="accent3">
                    <a:lumMod val="50000"/>
                  </a:schemeClr>
                </a:solidFill>
              </a:rPr>
              <a:t>é </a:t>
            </a:r>
            <a:r>
              <a:rPr lang="sk-SK" sz="4800" spc="300" dirty="0" err="1" smtClean="0">
                <a:solidFill>
                  <a:schemeClr val="accent3">
                    <a:lumMod val="50000"/>
                  </a:schemeClr>
                </a:solidFill>
              </a:rPr>
              <a:t>segmentačné</a:t>
            </a:r>
            <a:r>
              <a:rPr lang="sk-SK" sz="4800" spc="300" dirty="0" smtClean="0">
                <a:solidFill>
                  <a:schemeClr val="accent3">
                    <a:lumMod val="50000"/>
                  </a:schemeClr>
                </a:solidFill>
              </a:rPr>
              <a:t> techniky</a:t>
            </a:r>
            <a:endParaRPr lang="en-GB" sz="4800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350919" y="3651533"/>
            <a:ext cx="3954300" cy="1220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8568188" y="4759772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8</a:t>
            </a:fld>
            <a:endParaRPr lang="en-GB"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834543" y="233856"/>
            <a:ext cx="492955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 smtClean="0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Morfologická segmentácia</a:t>
            </a:r>
          </a:p>
          <a:p>
            <a:r>
              <a:rPr lang="sk-SK" sz="1800" b="1" dirty="0" smtClean="0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ANPR (</a:t>
            </a:r>
            <a:r>
              <a:rPr lang="sk-SK" sz="1800" b="1" dirty="0" err="1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Automatic</a:t>
            </a:r>
            <a:r>
              <a:rPr lang="sk-SK" sz="1800" b="1" dirty="0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 </a:t>
            </a:r>
            <a:r>
              <a:rPr lang="sk-SK" sz="1800" b="1" dirty="0" err="1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Number</a:t>
            </a:r>
            <a:r>
              <a:rPr lang="sk-SK" sz="1800" b="1" dirty="0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 Plate </a:t>
            </a:r>
            <a:r>
              <a:rPr lang="sk-SK" sz="1800" b="1" dirty="0" err="1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Detection</a:t>
            </a:r>
            <a:r>
              <a:rPr lang="sk-SK" sz="1800" b="1" dirty="0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)</a:t>
            </a:r>
          </a:p>
        </p:txBody>
      </p:sp>
      <p:pic>
        <p:nvPicPr>
          <p:cNvPr id="1026" name="Picture 2" descr="C:\Users\Lukas\Documents\materialy FMFI\Diplomovka\Cognexa\shared_folder\maz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3" y="1701802"/>
            <a:ext cx="1705277" cy="86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kas\Documents\materialy FMFI\Diplomovka\Cognexa\shared_folder\mazda - Canny Edges_screenshot_03.04.20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53" y="1707654"/>
            <a:ext cx="1607792" cy="8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kas\Documents\materialy FMFI\Diplomovka\Cognexa\shared_folder\mazda_Opened_screenshot_03.04.20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03" y="1688919"/>
            <a:ext cx="1728192" cy="86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ukas\Documents\materialy FMFI\Diplomovka\Cognexa\shared_folder\mazda_Final Image With Number Plate Detected_screenshot_03.04.201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65" y="1713242"/>
            <a:ext cx="1728192" cy="85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Šipka doprava 11"/>
          <p:cNvSpPr/>
          <p:nvPr/>
        </p:nvSpPr>
        <p:spPr>
          <a:xfrm>
            <a:off x="6674236" y="2030552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ipka doprava 12"/>
          <p:cNvSpPr/>
          <p:nvPr/>
        </p:nvSpPr>
        <p:spPr>
          <a:xfrm>
            <a:off x="4331169" y="2030056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ipka doprava 13"/>
          <p:cNvSpPr/>
          <p:nvPr/>
        </p:nvSpPr>
        <p:spPr>
          <a:xfrm>
            <a:off x="2087497" y="2030552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30" name="Picture 6" descr="C:\Users\Lukas\Documents\materialy FMFI\Diplomovka\Cognexa\shared_folder\car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3" y="2810493"/>
            <a:ext cx="1705277" cy="10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ukas\Documents\materialy FMFI\Diplomovka\Cognexa\shared_folder\4 - Canny Edges_screenshot_03.04.201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53" y="2810493"/>
            <a:ext cx="1707768" cy="10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ukas\Documents\materialy FMFI\Diplomovka\Cognexa\shared_folder\Opened_screenshot_03.04.201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7" y="2810493"/>
            <a:ext cx="1707768" cy="109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Lukas\Documents\materialy FMFI\Diplomovka\Cognexa\shared_folder\Final Image With Number Plate Detected_screenshot_03.04.201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65" y="2810491"/>
            <a:ext cx="1707768" cy="10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Lukas\Documents\materialy FMFI\Diplomovka\Cognexa\shared_folder\car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2" y="4221778"/>
            <a:ext cx="1705277" cy="7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Lukas\Documents\materialy FMFI\Diplomovka\Cognexa\shared_folder\lada_cann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39" y="4219131"/>
            <a:ext cx="1711082" cy="7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Lukas\Documents\materialy FMFI\Diplomovka\Cognexa\shared_folder\lada_final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94" y="4213895"/>
            <a:ext cx="1722563" cy="7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Lukas\Documents\materialy FMFI\Diplomovka\Cognexa\shared_folder\lada_opene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29" y="4212431"/>
            <a:ext cx="1707768" cy="7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Šipka doprava 22"/>
          <p:cNvSpPr/>
          <p:nvPr/>
        </p:nvSpPr>
        <p:spPr>
          <a:xfrm>
            <a:off x="2087497" y="3170371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Šipka doprava 23"/>
          <p:cNvSpPr/>
          <p:nvPr/>
        </p:nvSpPr>
        <p:spPr>
          <a:xfrm>
            <a:off x="2052225" y="4436195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Šipka doprava 24"/>
          <p:cNvSpPr/>
          <p:nvPr/>
        </p:nvSpPr>
        <p:spPr>
          <a:xfrm>
            <a:off x="4411671" y="3148758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Šipka doprava 25"/>
          <p:cNvSpPr/>
          <p:nvPr/>
        </p:nvSpPr>
        <p:spPr>
          <a:xfrm>
            <a:off x="4411671" y="4427363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Šipka doprava 26"/>
          <p:cNvSpPr/>
          <p:nvPr/>
        </p:nvSpPr>
        <p:spPr>
          <a:xfrm>
            <a:off x="6674236" y="3230815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Šipka doprava 27"/>
          <p:cNvSpPr/>
          <p:nvPr/>
        </p:nvSpPr>
        <p:spPr>
          <a:xfrm>
            <a:off x="6696009" y="4427363"/>
            <a:ext cx="390732" cy="30300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extovéPole 2"/>
          <p:cNvSpPr txBox="1"/>
          <p:nvPr/>
        </p:nvSpPr>
        <p:spPr>
          <a:xfrm>
            <a:off x="283139" y="1349491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Vstupný obrázok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2422265" y="1352365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Canny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Edge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dekcia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54578" y="1352365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Dilatovaný obrázok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7205694" y="1340925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Vyznačený segment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/>
          <p:cNvSpPr/>
          <p:nvPr/>
        </p:nvSpPr>
        <p:spPr>
          <a:xfrm>
            <a:off x="1834543" y="233856"/>
            <a:ext cx="470994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 smtClean="0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Morfologická segmentácia</a:t>
            </a:r>
          </a:p>
          <a:p>
            <a:r>
              <a:rPr lang="sk-SK" sz="1800" b="1" dirty="0" smtClean="0">
                <a:solidFill>
                  <a:schemeClr val="accent3">
                    <a:lumMod val="50000"/>
                  </a:schemeClr>
                </a:solidFill>
                <a:latin typeface="Maven Pro" charset="-18"/>
              </a:rPr>
              <a:t>Segmentácia ciferníka vodomeru</a:t>
            </a:r>
            <a:endParaRPr lang="sk-SK" sz="1800" b="1" dirty="0">
              <a:solidFill>
                <a:schemeClr val="accent3">
                  <a:lumMod val="50000"/>
                </a:schemeClr>
              </a:solidFill>
              <a:latin typeface="Maven Pro" charset="-18"/>
            </a:endParaRPr>
          </a:p>
        </p:txBody>
      </p:sp>
      <p:pic>
        <p:nvPicPr>
          <p:cNvPr id="4" name="Picture 2" descr="C:\Users\Lukas\Documents\materialy FMFI\Diplomovy seminar\diplomka_segmentacia\morph_obhajob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7654"/>
            <a:ext cx="8208912" cy="34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/>
          <p:cNvSpPr txBox="1"/>
          <p:nvPr/>
        </p:nvSpPr>
        <p:spPr>
          <a:xfrm>
            <a:off x="490540" y="1390655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Vstupný obrázok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483768" y="1399877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Canny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</a:t>
            </a:r>
            <a:r>
              <a:rPr lang="sk-SK" dirty="0" err="1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Edge</a:t>
            </a:r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 detekcia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4788024" y="1399877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Dilatovaný obrázok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879169" y="1390654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2">
                    <a:lumMod val="75000"/>
                  </a:schemeClr>
                </a:solidFill>
                <a:latin typeface="Nunito" charset="-18"/>
              </a:rPr>
              <a:t>Vyznačený segment</a:t>
            </a:r>
            <a:endParaRPr lang="sk-SK" dirty="0">
              <a:solidFill>
                <a:schemeClr val="bg2">
                  <a:lumMod val="75000"/>
                </a:schemeClr>
              </a:solidFill>
              <a:latin typeface="Nunito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229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12766</TotalTime>
  <Words>1354</Words>
  <Application>Microsoft Office PowerPoint</Application>
  <PresentationFormat>Předvádění na obrazovce (16:9)</PresentationFormat>
  <Paragraphs>246</Paragraphs>
  <Slides>23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Nunito</vt:lpstr>
      <vt:lpstr>Maven Pro</vt:lpstr>
      <vt:lpstr>Calibri</vt:lpstr>
      <vt:lpstr>Wingdings</vt:lpstr>
      <vt:lpstr>Momentum</vt:lpstr>
      <vt:lpstr>Segmentácia sémanticky významných oblastí v obraze</vt:lpstr>
      <vt:lpstr>Odčítanie stavu vodomerov</vt:lpstr>
      <vt:lpstr>Odčítanie stavu vodomerov</vt:lpstr>
      <vt:lpstr>Dataset </vt:lpstr>
      <vt:lpstr>Segmentácia významnej oblasti</vt:lpstr>
      <vt:lpstr>Použité technológie</vt:lpstr>
      <vt:lpstr>Algoritmické segmentačné techniky</vt:lpstr>
      <vt:lpstr>Prezentace aplikace PowerPoint</vt:lpstr>
      <vt:lpstr>Prezentace aplikace PowerPoint</vt:lpstr>
      <vt:lpstr>Metódy hľadania zhody</vt:lpstr>
      <vt:lpstr>Segmentácia s využitím hlbokého učenia</vt:lpstr>
      <vt:lpstr>Predikovanie súradníc rohov ciferníka  </vt:lpstr>
      <vt:lpstr>CNN predikujúca “Masku” </vt:lpstr>
      <vt:lpstr>Prezentace aplikace PowerPoint</vt:lpstr>
      <vt:lpstr>Vyhodnotenie metód využívajúcich segmentačné algoritmy </vt:lpstr>
      <vt:lpstr>Vyhodnotenie metód využívajúcich hlboké neurónvé siete </vt:lpstr>
      <vt:lpstr>Potenciálne ciele do budúcnosti </vt:lpstr>
      <vt:lpstr>Ďakujem za pozornosť! </vt:lpstr>
      <vt:lpstr>Komentáre (posudok oponenta)</vt:lpstr>
      <vt:lpstr>Komentáre (posudok oponenta)</vt:lpstr>
      <vt:lpstr>Otázky (posudok oponenta)</vt:lpstr>
      <vt:lpstr>Otázky (posudok oponenta)</vt:lpstr>
      <vt:lpstr>Otázky (posudok oponenta)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Segmentácia sémanticky významných oblastí v obraze</dc:title>
  <cp:lastModifiedBy>Lukas</cp:lastModifiedBy>
  <cp:revision>171</cp:revision>
  <dcterms:modified xsi:type="dcterms:W3CDTF">2019-06-12T14:03:01Z</dcterms:modified>
</cp:coreProperties>
</file>