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7" r:id="rId4"/>
    <p:sldId id="259" r:id="rId5"/>
    <p:sldId id="261" r:id="rId6"/>
    <p:sldId id="262" r:id="rId7"/>
    <p:sldId id="290" r:id="rId8"/>
    <p:sldId id="265" r:id="rId9"/>
    <p:sldId id="266" r:id="rId10"/>
    <p:sldId id="267" r:id="rId11"/>
    <p:sldId id="268" r:id="rId12"/>
    <p:sldId id="287" r:id="rId13"/>
    <p:sldId id="273" r:id="rId14"/>
    <p:sldId id="276" r:id="rId15"/>
    <p:sldId id="275" r:id="rId16"/>
    <p:sldId id="277" r:id="rId17"/>
    <p:sldId id="279" r:id="rId18"/>
    <p:sldId id="280" r:id="rId19"/>
    <p:sldId id="281" r:id="rId20"/>
    <p:sldId id="286" r:id="rId21"/>
    <p:sldId id="284" r:id="rId22"/>
    <p:sldId id="283" r:id="rId23"/>
    <p:sldId id="285" r:id="rId24"/>
    <p:sldId id="288" r:id="rId25"/>
    <p:sldId id="263" r:id="rId26"/>
    <p:sldId id="289" r:id="rId27"/>
    <p:sldId id="291" r:id="rId28"/>
    <p:sldId id="292" r:id="rId2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852173-8C93-48D8-B723-5292004D0767}">
          <p14:sldIdLst>
            <p14:sldId id="256"/>
            <p14:sldId id="258"/>
            <p14:sldId id="257"/>
            <p14:sldId id="259"/>
            <p14:sldId id="261"/>
            <p14:sldId id="262"/>
            <p14:sldId id="290"/>
            <p14:sldId id="265"/>
            <p14:sldId id="266"/>
            <p14:sldId id="267"/>
            <p14:sldId id="268"/>
            <p14:sldId id="287"/>
            <p14:sldId id="273"/>
            <p14:sldId id="276"/>
            <p14:sldId id="275"/>
            <p14:sldId id="277"/>
            <p14:sldId id="279"/>
            <p14:sldId id="280"/>
            <p14:sldId id="281"/>
            <p14:sldId id="286"/>
            <p14:sldId id="284"/>
            <p14:sldId id="283"/>
            <p14:sldId id="285"/>
            <p14:sldId id="288"/>
            <p14:sldId id="263"/>
            <p14:sldId id="289"/>
            <p14:sldId id="291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39BF6A-939A-4A3D-9116-6B47BF0108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43283C-D8C9-4E19-A3D0-A9CDF74CCB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D7BB3-7CDF-4F01-8656-88AC461B4085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A9241-41A5-41AA-AA32-439EBCBF39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A606CA-3443-4368-8473-BB98B2CA76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2D378-9350-4498-9808-98080F1FEBC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7632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515F3-4612-4624-AEF7-94931713267E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C73B4-69CD-4098-83BE-389B7B6BC1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6431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09383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B3AD1-DA20-4419-990B-6BC8E7998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62609-B8B4-458F-B18A-FAEC11BB9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8AC9E-0C83-4ABB-B2E1-82AA631B2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515-5789-42E0-95A1-A2C49799A4BC}" type="datetime1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39066-3384-4C7E-93B7-DADA0913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C3595-F5AD-46C4-97DD-1A28295DF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20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B4C2-79B3-4933-8BB7-1232A7115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922852-24F7-472B-8BCF-EAD86964A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3ED41-B107-4DC6-88BA-061F8FA5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7FA5D-90D2-41A3-806B-0AE426416B15}" type="datetime1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C5D5C-5D4B-4DCF-84C1-81E9D4447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3FFD0-E94D-4A4C-ADB5-0977C887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756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8AEAD9-D58C-4D10-95A5-0987BDEE04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E0977-DAFB-410F-A116-DF00EDB53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71C41-3E58-4501-B189-5C196922B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5FE2-B1B8-4FE5-BC44-E65104639C61}" type="datetime1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D1BC2-CA58-40C5-9016-D2649BB02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03A45-A618-4162-87FF-8C7B5D75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975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DF3DC-CE96-4F2D-9820-0394D996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42652-7598-436B-A712-D2FCC793B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14F3B-6315-4842-97B7-F7BCFD405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6535-73C4-4B65-A0D9-6F39591181A3}" type="datetime1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BDC92-33E6-48CE-80AE-C7D70A3C0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B99F2-EF78-415F-B40D-9964C358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093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5F1CF-C5D6-42C3-82E5-AE138D9DE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3A424-12C6-4A23-B484-BF0C0778F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2F918-DF85-43BA-865C-122262119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1B32-F341-4200-84AD-C59F94A6EAD7}" type="datetime1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67FC2-0F27-4F2E-9E5E-7B8DC8C6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3D0-F83F-481B-BD5C-BA96D908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108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F164D-4199-49FE-A826-E1FFA2163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D3655-7FBC-4B61-9303-A9DE4CD8E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930E5-F96F-4C96-807E-4D7E52BE3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04454-DC48-4612-B03B-46BA15D76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2EFD-04BF-4F83-9791-0F73939A91AB}" type="datetime1">
              <a:rPr lang="sk-SK" smtClean="0"/>
              <a:t>9. 6. 2021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E45C5-001E-4355-87D1-6D8F15365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F47F7-7790-414B-B1DA-16F8EC38A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241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11F98-BE26-42AB-AA8B-9CD7095F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B9F57-7650-4380-B617-5215E941B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A47967-0F58-4860-A176-4AD133A51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F8F45D-7625-40A2-B32C-501E3370ED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92DD2-C51C-4E40-BF35-02948D0DF3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844E2C-ACD1-4DFA-A523-E2079C7B2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8F5E-E39A-49D4-B12E-1A6419674734}" type="datetime1">
              <a:rPr lang="sk-SK" smtClean="0"/>
              <a:t>9. 6. 2021</a:t>
            </a:fld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D482E-5563-4B87-9FAA-DBF69EA91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9ACF82-8DFB-4EB2-A052-252B2F67F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284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8FAF8-1651-40BC-B5AF-D046089CD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6B926C-E956-419F-BFD8-BADA7FDE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F485-09DE-47F3-98B7-9DF41C206B9B}" type="datetime1">
              <a:rPr lang="sk-SK" smtClean="0"/>
              <a:t>9. 6. 2021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D0676F-89E2-4E83-A503-1623F598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5D2C36-5E6F-4EB2-818F-A06B8A1B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827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B72F67-765A-463D-9C04-611121B8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615F5-350B-4F7C-8D25-574751829CE9}" type="datetime1">
              <a:rPr lang="sk-SK" smtClean="0"/>
              <a:t>9. 6. 2021</a:t>
            </a:fld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B33007-6F6B-453A-95A6-2DB51C04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2182-1E2F-46E9-82E6-E2F89E105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779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26634-F2CB-4B40-9B51-000A1AE2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2E475-DBFD-408F-A7B1-CDA6D7395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41486-E345-4D3E-B5DD-83F0DC68F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8EB16-561F-4397-8ACE-DEEF6C8AA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73773-E8C0-4905-95CD-79323E5284BD}" type="datetime1">
              <a:rPr lang="sk-SK" smtClean="0"/>
              <a:t>9. 6. 2021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0AE63-1701-4976-9ECC-21395617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D8DF8-0304-4C94-91DA-E75B2400F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727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DEF73-3CBC-4C12-8ABC-E2280F1FF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9C2DE9-D52D-4ACA-9612-BA8EA19C2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679B1-2C59-4A5A-A373-5A5D0FD79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D8508-1035-495E-B1B0-266F5275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4203-4C32-41BA-BB19-83FA51BFF20B}" type="datetime1">
              <a:rPr lang="sk-SK" smtClean="0"/>
              <a:t>9. 6. 2021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C9B55-48E4-477B-AB37-2170FD71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8FD4B-A7EB-4842-9076-C009B4D05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60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3A33B6-8038-4908-914E-F6E9DD436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83820-D3EB-4C56-B23F-0852C1673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4DCBF-DA31-46A8-B8DC-45AFEB344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DE71E-D2BA-480C-A28B-C8E56B8B7425}" type="datetime1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939EC-DBDA-4EBA-AE98-613F77184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D2EE4-010F-4482-BFF8-E6FFBEFBE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1A6F0-5A01-44E1-B0A3-D787D6FE12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347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C70DB-3ACE-4ABE-B5BF-5FF13EAACE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/>
              <a:t>Nerepetitívne</a:t>
            </a:r>
            <a:r>
              <a:rPr lang="sk-SK" dirty="0"/>
              <a:t> zoznamové farbenia ciest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C2C6B-32CC-41DC-8CB9-54F3F5A32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5253"/>
            <a:ext cx="9144000" cy="1342747"/>
          </a:xfrm>
        </p:spPr>
        <p:txBody>
          <a:bodyPr>
            <a:normAutofit/>
          </a:bodyPr>
          <a:lstStyle/>
          <a:p>
            <a:pPr algn="r"/>
            <a:r>
              <a:rPr lang="sk-SK" dirty="0"/>
              <a:t>Bc. Alojz Stúpal</a:t>
            </a:r>
          </a:p>
          <a:p>
            <a:pPr algn="r"/>
            <a:r>
              <a:rPr lang="sk-SK" dirty="0"/>
              <a:t>doc. RNDr. Robert </a:t>
            </a:r>
            <a:r>
              <a:rPr lang="sk-SK" dirty="0" err="1"/>
              <a:t>Lukoťka</a:t>
            </a:r>
            <a:r>
              <a:rPr lang="sk-SK" dirty="0"/>
              <a:t> PhD.</a:t>
            </a:r>
          </a:p>
        </p:txBody>
      </p:sp>
    </p:spTree>
    <p:extLst>
      <p:ext uri="{BB962C8B-B14F-4D97-AF65-F5344CB8AC3E}">
        <p14:creationId xmlns:p14="http://schemas.microsoft.com/office/powerpoint/2010/main" val="157159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989B9-F6EE-4A1B-8B04-A665E376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Dĺžka: 4, farby: {0, 1, 2, 3}</a:t>
            </a:r>
          </a:p>
        </p:txBody>
      </p:sp>
      <p:pic>
        <p:nvPicPr>
          <p:cNvPr id="9" name="Content Placeholder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9253EBE9-EA8C-40DC-A4EF-EEFA24A145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791" y="1690688"/>
            <a:ext cx="9270417" cy="5167312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F19EEF-F260-42B7-B073-832CA75A4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2915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989B9-F6EE-4A1B-8B04-A665E376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Dĺžka: 4, farby: {0, 1, 2, 3}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8656F39-D425-47A7-A0F9-FC0E2CF2E7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882" y="1690688"/>
            <a:ext cx="9276236" cy="5087731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41ED17-C497-4C4C-9192-69BCC632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3659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ED08F-B7F1-4DAF-BF12-80CF6F342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6" name="Content Placeholder 5" descr="Diagram, radar chart&#10;&#10;Description automatically generated">
            <a:extLst>
              <a:ext uri="{FF2B5EF4-FFF2-40B4-BE49-F238E27FC236}">
                <a16:creationId xmlns:a16="http://schemas.microsoft.com/office/drawing/2014/main" id="{8FFE4B47-29DA-4E4D-A7B7-CBE4A58C75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049" y="721895"/>
            <a:ext cx="7673156" cy="613610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CCF17-7F91-451E-B196-E34DDEF2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5986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27CBA-9C04-4822-A711-1A83DB2AB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Dĺžka: 4, farby: {0, 1, 2, 3}</a:t>
            </a:r>
          </a:p>
        </p:txBody>
      </p:sp>
      <p:pic>
        <p:nvPicPr>
          <p:cNvPr id="5" name="Content Placeholder 4" descr="Chart&#10;&#10;Description automatically generated">
            <a:extLst>
              <a:ext uri="{FF2B5EF4-FFF2-40B4-BE49-F238E27FC236}">
                <a16:creationId xmlns:a16="http://schemas.microsoft.com/office/drawing/2014/main" id="{0241624C-A0A3-48D4-8A29-CE61917F6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550" y="1670442"/>
            <a:ext cx="7865614" cy="5192256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E8048B-D9AA-4F44-83BA-6740DACB6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774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B2967-E062-421D-AF1E-63ACA9D7C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Po optimalizácií generátora farbení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D9675F-5988-4150-929E-078AD5C729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603375"/>
              </a:xfrm>
            </p:spPr>
            <p:txBody>
              <a:bodyPr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sk-SK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(</m:t>
                        </m:r>
                        <m:d>
                          <m:dPr>
                            <m:ctrlPr>
                              <a:rPr lang="sk-SK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sk-SK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sk-SK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sk-SK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sk-SK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k-S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k-S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d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sk-SK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sk-SK" dirty="0"/>
                  <a:t>je počet vygenerovaných farbení</a:t>
                </a:r>
              </a:p>
              <a:p>
                <a:pPr algn="ctr"/>
                <a:endParaRPr lang="sk-SK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D9675F-5988-4150-929E-078AD5C729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60337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62BB1-9CE6-41D5-88F7-40E06EF82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14</a:t>
            </a:fld>
            <a:endParaRPr lang="sk-SK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152FD4-7129-4310-B0B0-B5EC023EC415}"/>
              </a:ext>
            </a:extLst>
          </p:cNvPr>
          <p:cNvSpPr txBox="1">
            <a:spLocks/>
          </p:cNvSpPr>
          <p:nvPr/>
        </p:nvSpPr>
        <p:spPr>
          <a:xfrm>
            <a:off x="7953375" y="4064000"/>
            <a:ext cx="3400425" cy="2323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X</a:t>
            </a:r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 </a:t>
            </a:r>
            <a:r>
              <a:rPr lang="sk-SK" dirty="0"/>
              <a:t>– predošlé výsledky</a:t>
            </a:r>
          </a:p>
          <a:p>
            <a:r>
              <a:rPr lang="sk-SK" dirty="0"/>
              <a:t>'+' – zlepšenie oproti predošlej verzii</a:t>
            </a:r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  <p:pic>
        <p:nvPicPr>
          <p:cNvPr id="13" name="Picture 12" descr="Text, table&#10;&#10;Description automatically generated">
            <a:extLst>
              <a:ext uri="{FF2B5EF4-FFF2-40B4-BE49-F238E27FC236}">
                <a16:creationId xmlns:a16="http://schemas.microsoft.com/office/drawing/2014/main" id="{AEA8F5A6-ECAB-4437-9CAA-D3B827580E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0" y="3282950"/>
            <a:ext cx="538162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30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043EF-8A60-4EFE-904B-E6E75D70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Farby na disjunktných vrcholoch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27D2B-3370-4D8B-9651-8C31C52E5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Ak sú 2 farby v rôznych zoznamoch, tak určite existuje ťažšia inštancia:</a:t>
            </a:r>
          </a:p>
          <a:p>
            <a:pPr lvl="1"/>
            <a:r>
              <a:rPr lang="sk-SK"/>
              <a:t>taká</a:t>
            </a:r>
            <a:r>
              <a:rPr lang="sk-SK" dirty="0"/>
              <a:t>, ktorá má tieto dve farby spojené do jednej.</a:t>
            </a:r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D11E9338-5342-4732-A0C1-5F3363C35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674" y="2958367"/>
            <a:ext cx="5234651" cy="353450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E51CD-47A4-499F-8A49-A94D830A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8825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043EF-8A60-4EFE-904B-E6E75D70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Premenovanie farieb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27D2B-3370-4D8B-9651-8C31C52E5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 sa dve cesty líšia len v označeniach farieb, budú </a:t>
            </a:r>
            <a:r>
              <a:rPr lang="sk-SK" dirty="0" err="1"/>
              <a:t>nerepetitívnosť</a:t>
            </a:r>
            <a:r>
              <a:rPr lang="sk-SK" dirty="0"/>
              <a:t> vyhodnocovať rovnakým spôsobom.</a:t>
            </a:r>
          </a:p>
          <a:p>
            <a:endParaRPr lang="sk-SK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B45457-C95D-4923-85BD-73FC42C3B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74" y="3528446"/>
            <a:ext cx="10541051" cy="94569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51824-D9C3-4F46-AD7D-25C9DCDF4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9151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043EF-8A60-4EFE-904B-E6E75D70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Lexikografickosť prvých výskytov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227D2B-3370-4D8B-9651-8C31C52E54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k-SK" dirty="0"/>
                  <a:t>Riešenie</a:t>
                </a:r>
              </a:p>
              <a:p>
                <a:pPr lvl="1"/>
                <a:r>
                  <a:rPr lang="sk-SK" dirty="0"/>
                  <a:t>Nájdi pre každú farbu jej prvý výskyt (zľava) na ceste.</a:t>
                </a:r>
              </a:p>
              <a:p>
                <a:pPr lvl="1"/>
                <a:r>
                  <a:rPr lang="sk-SK" dirty="0"/>
                  <a:t>Farba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k-SK" dirty="0"/>
                  <a:t> musí mať prvý výskyt skôr ako farba </a:t>
                </a:r>
                <a14:m>
                  <m:oMath xmlns:m="http://schemas.openxmlformats.org/officeDocument/2006/math">
                    <m:r>
                      <a:rPr lang="sk-SK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sk-SK" dirty="0"/>
                  <a:t>.</a:t>
                </a:r>
              </a:p>
              <a:p>
                <a:pPr lvl="1"/>
                <a:r>
                  <a:rPr lang="sk-SK" dirty="0"/>
                  <a:t>Vráť vygenerovanú cestu, len ak spĺňa takúto podmienku.</a:t>
                </a:r>
              </a:p>
              <a:p>
                <a:pPr lvl="1"/>
                <a:endParaRPr lang="sk-SK" dirty="0"/>
              </a:p>
              <a:p>
                <a:pPr lvl="1"/>
                <a:r>
                  <a:rPr lang="sk-SK" dirty="0"/>
                  <a:t>Spomínaná podmienka vynechá len lexikograficky nie najlepšie cesty.</a:t>
                </a:r>
              </a:p>
              <a:p>
                <a:pPr lvl="1"/>
                <a:r>
                  <a:rPr lang="sk-SK" dirty="0"/>
                  <a:t>Prvý zoznam bude tým pádom vždy [0, 1, 2].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227D2B-3370-4D8B-9651-8C31C52E54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8330A-63EF-41DE-8A86-BC0958DCC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3155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A1B8F-E8B7-469F-92F2-A19A884B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 optimalizácií generátora ciest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8A4EE2-2CD2-4762-8DE3-3601D9F122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sk-SK" i="1">
                            <a:latin typeface="Cambria Math" panose="02040503050406030204" pitchFamily="18" charset="0"/>
                          </a:rPr>
                          <m:t> (2</m:t>
                        </m:r>
                      </m:e>
                      <m:sup>
                        <m:d>
                          <m:d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sk-SK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sk-SK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sk-SK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</m:sup>
                    </m:sSup>
                    <m:r>
                      <a:rPr lang="sk-SK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sk-SK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sk-SK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k-SK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k-SK" dirty="0"/>
              </a:p>
              <a:p>
                <a:pPr algn="ctr"/>
                <a14:m>
                  <m:oMath xmlns:m="http://schemas.openxmlformats.org/officeDocument/2006/math">
                    <m:r>
                      <a:rPr lang="sk-SK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sk-SK" dirty="0"/>
                  <a:t>je počet vygenerovaných ciest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sk-SK" i="1">
                        <a:latin typeface="Cambria Math" panose="02040503050406030204" pitchFamily="18" charset="0"/>
                      </a:rPr>
                      <m:t>𝑔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sk-SK" dirty="0"/>
                  <a:t>je počet vygenerovaných farbení</a:t>
                </a:r>
              </a:p>
              <a:p>
                <a:pPr algn="ctr"/>
                <a:endParaRPr lang="sk-SK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8A4EE2-2CD2-4762-8DE3-3601D9F12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5EF45-7750-43A0-B75E-14A74067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18</a:t>
            </a:fld>
            <a:endParaRPr lang="sk-SK"/>
          </a:p>
        </p:txBody>
      </p:sp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8640F3A5-94DE-4632-A1A6-D2500354D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3" y="3540956"/>
            <a:ext cx="5230091" cy="3317044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A595C8-BAB0-4F8B-849B-EFCCE6773E1A}"/>
              </a:ext>
            </a:extLst>
          </p:cNvPr>
          <p:cNvSpPr txBox="1">
            <a:spLocks/>
          </p:cNvSpPr>
          <p:nvPr/>
        </p:nvSpPr>
        <p:spPr>
          <a:xfrm>
            <a:off x="7890164" y="4033044"/>
            <a:ext cx="3400425" cy="2323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X</a:t>
            </a:r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 </a:t>
            </a:r>
            <a:r>
              <a:rPr lang="sk-SK" dirty="0"/>
              <a:t>– predošlé výsledky</a:t>
            </a:r>
          </a:p>
          <a:p>
            <a:r>
              <a:rPr lang="sk-SK" dirty="0"/>
              <a:t>'+' – zlepšenie oproti predošlej verzii</a:t>
            </a:r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51313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E6843-D02C-43E3-885D-F51A68B1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Výmena generátora ciest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838AC-F177-4172-81C5-A2ACE2EA7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Negenerovať cesty jednu za druhou.</a:t>
            </a:r>
          </a:p>
          <a:p>
            <a:endParaRPr lang="sk-SK" dirty="0"/>
          </a:p>
          <a:p>
            <a:r>
              <a:rPr lang="sk-SK" dirty="0"/>
              <a:t>Vybrať si farbu a tú následne vygenerovať na zvolené miesta.</a:t>
            </a:r>
          </a:p>
          <a:p>
            <a:r>
              <a:rPr lang="sk-SK" dirty="0"/>
              <a:t>Pri ukladaní danej farby na cestu budeme vedieť vykonať predošlé optimalizácie „zadarmo“.</a:t>
            </a:r>
          </a:p>
          <a:p>
            <a:endParaRPr lang="sk-SK" i="1" dirty="0">
              <a:latin typeface="Cambria Math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06C6F-32A7-4D01-8CC1-B1940F5DF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9112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C8331-2AEE-4A46-A045-E9D7346B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Farbenia ciest</a:t>
            </a:r>
          </a:p>
        </p:txBody>
      </p:sp>
      <p:pic>
        <p:nvPicPr>
          <p:cNvPr id="18" name="Content Placeholder 17" descr="A picture containing chart&#10;&#10;Description automatically generated">
            <a:extLst>
              <a:ext uri="{FF2B5EF4-FFF2-40B4-BE49-F238E27FC236}">
                <a16:creationId xmlns:a16="http://schemas.microsoft.com/office/drawing/2014/main" id="{3A92FEDE-D9FB-4153-B6B5-9AE8E2CF3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720306"/>
            <a:ext cx="3505200" cy="561975"/>
          </a:xfrm>
        </p:spPr>
      </p:pic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AF00C82-E312-43EA-A603-8DE975D97B8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Stačia dve farby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D25785-55CC-477E-93D8-A2DBF67F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3288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B93E-458D-4DCE-AE80-FDE9DAB29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1113"/>
          </a:xfrm>
        </p:spPr>
        <p:txBody>
          <a:bodyPr>
            <a:normAutofit fontScale="90000"/>
          </a:bodyPr>
          <a:lstStyle/>
          <a:p>
            <a:r>
              <a:rPr lang="sk-SK" dirty="0"/>
              <a:t>Lexikografickosť medzi vygenerovanými farbami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B90D0-30D5-4261-95F1-A7330E4F2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Pre farby začínajúce na rovnakom vrchole.</a:t>
            </a:r>
          </a:p>
          <a:p>
            <a:r>
              <a:rPr lang="sk-SK" dirty="0"/>
              <a:t>Opäť optimalizácia generátora ciest.</a:t>
            </a:r>
          </a:p>
          <a:p>
            <a:endParaRPr lang="sk-S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CB598-1505-4128-8F25-AEE57772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20</a:t>
            </a:fld>
            <a:endParaRPr lang="sk-SK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59623B-B4CD-4289-AD6D-2179EA616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999" y="3083981"/>
            <a:ext cx="7052001" cy="309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676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488A8-3DAF-42F5-AAA9-88364E22E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Lexikografickosť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207CA-7902-47FF-BD3F-0B2A71C78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Lexikografickosť prvých výskytov  +  lexikografickosť farieb začínajúcich na rovnakom vrchole.</a:t>
            </a:r>
          </a:p>
          <a:p>
            <a:endParaRPr lang="sk-SK" dirty="0"/>
          </a:p>
          <a:p>
            <a:r>
              <a:rPr lang="sk-SK" dirty="0"/>
              <a:t>Ak náhodou zadáme ako vstup veľa farieb, lexikografickosť nám zaručí, že farby, ktoré sa do cesty „nezmestia“, sa vôbec nepoužijú.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58DE51-B27D-4268-80C3-952916D5F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2088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9FF09-B0AD-46A6-B01A-2D044D014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Vymenený generátor ciest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C90E15-20C0-4408-9A32-3BF22FBA0D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672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k-SK" dirty="0"/>
                  <a:t>(Aj s predošlými zlepšeniami (</a:t>
                </a:r>
                <a:r>
                  <a:rPr lang="sk-SK" dirty="0" err="1"/>
                  <a:t>disjunktnosť</a:t>
                </a:r>
                <a:r>
                  <a:rPr lang="sk-SK" dirty="0"/>
                  <a:t> farieb, </a:t>
                </a:r>
                <a:r>
                  <a:rPr lang="sk-SK" dirty="0" err="1"/>
                  <a:t>lexikografickosť</a:t>
                </a:r>
                <a:r>
                  <a:rPr lang="sk-SK" dirty="0"/>
                  <a:t>))</a:t>
                </a:r>
              </a:p>
              <a:p>
                <a:pPr marL="0" indent="0">
                  <a:buNone/>
                </a:pPr>
                <a:endParaRPr lang="sk-SK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𝑂</m:t>
                          </m:r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 (</m:t>
                          </m:r>
                          <m:d>
                            <m:dPr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sk-SK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sk-SK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sk-SK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sk-SK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sSup>
                        <m:sSup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k-SK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k-SK" dirty="0"/>
              </a:p>
              <a:p>
                <a:pPr marL="0" indent="0">
                  <a:buNone/>
                </a:pPr>
                <a:endParaRPr lang="sk-SK" dirty="0"/>
              </a:p>
              <a:p>
                <a:pPr marL="0" indent="0">
                  <a:buNone/>
                </a:pPr>
                <a:endParaRPr lang="sk-SK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C90E15-20C0-4408-9A32-3BF22FBA0D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67251"/>
              </a:xfrm>
              <a:blipFill>
                <a:blip r:embed="rId2"/>
                <a:stretch>
                  <a:fillRect l="-1217" t="-2089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CCD26-DA91-4BBA-AFE5-2D50C9AFA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22</a:t>
            </a:fld>
            <a:endParaRPr lang="sk-SK" dirty="0"/>
          </a:p>
        </p:txBody>
      </p:sp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86E6B3F1-80F7-44AA-A1FF-E2DB87E155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345" y="3593610"/>
            <a:ext cx="5841964" cy="326438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D3BCA7-5EFA-4F6B-A89B-4164BB3CECD8}"/>
              </a:ext>
            </a:extLst>
          </p:cNvPr>
          <p:cNvSpPr txBox="1">
            <a:spLocks/>
          </p:cNvSpPr>
          <p:nvPr/>
        </p:nvSpPr>
        <p:spPr>
          <a:xfrm>
            <a:off x="7809309" y="3749965"/>
            <a:ext cx="3400425" cy="31080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X</a:t>
            </a:r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 </a:t>
            </a:r>
            <a:r>
              <a:rPr lang="sk-SK" dirty="0"/>
              <a:t>– predošlé výsledky</a:t>
            </a:r>
          </a:p>
          <a:p>
            <a:r>
              <a:rPr lang="sk-SK" dirty="0"/>
              <a:t>'+' – zlepšenie oproti predošlej verzii</a:t>
            </a:r>
          </a:p>
          <a:p>
            <a:r>
              <a:rPr lang="sk-SK" dirty="0"/>
              <a:t>'-' – zhoršenie oproti predošlej verzii</a:t>
            </a:r>
          </a:p>
          <a:p>
            <a:r>
              <a:rPr lang="sk-SK" dirty="0"/>
              <a:t>'m' – počet farieb je maximálny</a:t>
            </a:r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23829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406C-CFAA-42D1-B922-A5414BD9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Paralelizácia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F1847-3DA2-433E-B2A9-E1D89ED36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Vygenerovať súbor s </a:t>
            </a:r>
            <a:r>
              <a:rPr lang="pl-PL" dirty="0"/>
              <a:t>neúplnými ciestami – len farby 0,1.</a:t>
            </a:r>
          </a:p>
          <a:p>
            <a:r>
              <a:rPr lang="pl-PL" dirty="0"/>
              <a:t>Programu určiť cesty, ktoré so súboru </a:t>
            </a:r>
          </a:p>
          <a:p>
            <a:pPr lvl="1"/>
            <a:r>
              <a:rPr lang="pl-PL" dirty="0"/>
              <a:t>prečíta,</a:t>
            </a:r>
          </a:p>
          <a:p>
            <a:pPr lvl="1"/>
            <a:r>
              <a:rPr lang="pl-PL" dirty="0"/>
              <a:t>dokončí,</a:t>
            </a:r>
          </a:p>
          <a:p>
            <a:pPr lvl="1"/>
            <a:r>
              <a:rPr lang="pl-PL" dirty="0"/>
              <a:t>posunie generátoru farbení (len ak bude cesta relevantná)</a:t>
            </a:r>
          </a:p>
          <a:p>
            <a:pPr marL="457200" lvl="1" indent="0">
              <a:buNone/>
            </a:pPr>
            <a:endParaRPr lang="sk-SK" dirty="0"/>
          </a:p>
          <a:p>
            <a:r>
              <a:rPr lang="pl-PL" dirty="0"/>
              <a:t>Necelých ciest dĺžky 9 –</a:t>
            </a:r>
            <a:r>
              <a:rPr lang="sk-SK" dirty="0"/>
              <a:t>&gt;</a:t>
            </a:r>
            <a:r>
              <a:rPr lang="pl-PL" dirty="0"/>
              <a:t> </a:t>
            </a:r>
            <a:r>
              <a:rPr lang="sk-SK" dirty="0"/>
              <a:t>32896; 10 –&gt; 131328; 11 –&gt; 524800</a:t>
            </a:r>
          </a:p>
          <a:p>
            <a:r>
              <a:rPr lang="pl-PL" dirty="0"/>
              <a:t>Cesty dĺžky 9 </a:t>
            </a:r>
            <a:r>
              <a:rPr lang="sk-SK" dirty="0"/>
              <a:t>–&gt; </a:t>
            </a:r>
            <a:r>
              <a:rPr lang="pl-PL" dirty="0"/>
              <a:t>13 125 927 ms = 3,65 hodiny na procesor</a:t>
            </a:r>
          </a:p>
          <a:p>
            <a:r>
              <a:rPr lang="pl-PL" dirty="0"/>
              <a:t>Cesty dĺžky 10 </a:t>
            </a:r>
            <a:r>
              <a:rPr lang="sk-SK" dirty="0"/>
              <a:t>–&gt; 1 031 949 700 ms = 286,65 hodín na procesor</a:t>
            </a:r>
          </a:p>
          <a:p>
            <a:r>
              <a:rPr lang="pl-PL" dirty="0"/>
              <a:t>Cesty dĺžky 11 (</a:t>
            </a:r>
            <a:r>
              <a:rPr lang="sk-SK" dirty="0"/>
              <a:t>odhad)</a:t>
            </a:r>
            <a:r>
              <a:rPr lang="pl-PL" dirty="0"/>
              <a:t> </a:t>
            </a:r>
            <a:r>
              <a:rPr lang="sk-SK" dirty="0"/>
              <a:t>–&gt; 61 158 100 000 ms = 16 988,36 hodín</a:t>
            </a:r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F4DC9-F180-4CC1-95FE-93490379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01482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3234-3500-495C-8DF9-A5BFCCE8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Výsledky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8307F-6AE6-40CD-B6B2-3346E8ADD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5553" y="2864952"/>
            <a:ext cx="2209800" cy="3993048"/>
          </a:xfrm>
        </p:spPr>
        <p:txBody>
          <a:bodyPr>
            <a:normAutofit/>
          </a:bodyPr>
          <a:lstStyle/>
          <a:p>
            <a:r>
              <a:rPr lang="sk-SK" sz="2400" dirty="0"/>
              <a:t>'X' – hypotézu sme pre dané parametre dokázali</a:t>
            </a:r>
          </a:p>
          <a:p>
            <a:r>
              <a:rPr lang="sk-SK" sz="2400" dirty="0"/>
              <a:t>'m' – počet farieb je maximálny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C8C43-B6E0-46A4-B8AE-15F382C95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24</a:t>
            </a:fld>
            <a:endParaRPr lang="sk-SK"/>
          </a:p>
        </p:txBody>
      </p:sp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715B3D8A-3E56-4DC2-AD7A-6B6453FD4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67345"/>
            <a:ext cx="8887353" cy="449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371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0B745-1C08-4A70-8AB0-34939520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</a:t>
            </a:r>
            <a:r>
              <a:rPr lang="sk-SK"/>
              <a:t>za pozornosť.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A7D46-B6A6-426B-8F8C-9DEDCA316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C0514-BA64-4ED9-88AC-7C7F585C4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5198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A5FF-BA13-45C8-A998-AD70AB0D5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Neaktuálna informácia v práci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553F02-A51A-4AF0-8926-04B868A28A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k-SK" i="1" smtClean="0">
                        <a:latin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sk-SK" i="1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0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m:rPr>
                            <m:sty m:val="p"/>
                          </m:rPr>
                          <a:rPr lang="sk-SK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p>
                        <m:r>
                          <a:rPr lang="sk-SK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k-SK" b="0" i="1" dirty="0">
                  <a:latin typeface="Cambria Math" panose="02040503050406030204" pitchFamily="18" charset="0"/>
                </a:endParaRPr>
              </a:p>
              <a:p>
                <a:r>
                  <a:rPr lang="en-US" dirty="0" err="1"/>
                  <a:t>Jaroslaw</a:t>
                </a:r>
                <a:r>
                  <a:rPr lang="en-US" dirty="0"/>
                  <a:t> </a:t>
                </a:r>
                <a:r>
                  <a:rPr lang="en-US" dirty="0" err="1"/>
                  <a:t>Grytczuk</a:t>
                </a:r>
                <a:r>
                  <a:rPr lang="sk-SK" dirty="0"/>
                  <a:t> (</a:t>
                </a:r>
                <a:r>
                  <a:rPr lang="en-US" dirty="0"/>
                  <a:t>2007</a:t>
                </a:r>
                <a:r>
                  <a:rPr lang="sk-SK" dirty="0"/>
                  <a:t>).</a:t>
                </a:r>
                <a:endParaRPr lang="sk-SK" b="0" i="1" dirty="0">
                  <a:latin typeface="Cambria Math" panose="02040503050406030204" pitchFamily="18" charset="0"/>
                </a:endParaRPr>
              </a:p>
              <a:p>
                <a:endParaRPr lang="sk-SK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sk-SK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sk-SK" b="0" i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k-SK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sk-SK" b="0" i="0" smtClean="0">
                                <a:latin typeface="Cambria Math" panose="02040503050406030204" pitchFamily="18" charset="0"/>
                              </a:rPr>
                              <m:t>Δ</m:t>
                            </m:r>
                          </m:e>
                          <m:sup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5/3</m:t>
                            </m:r>
                          </m:sup>
                        </m:sSup>
                      </m:e>
                    </m:d>
                  </m:oMath>
                </a14:m>
                <a:endParaRPr lang="sk-SK" dirty="0"/>
              </a:p>
              <a:p>
                <a:r>
                  <a:rPr lang="sk-SK" dirty="0"/>
                  <a:t>Vida </a:t>
                </a:r>
                <a:r>
                  <a:rPr lang="sk-SK" dirty="0" err="1"/>
                  <a:t>Dujmovic</a:t>
                </a:r>
                <a:r>
                  <a:rPr lang="sk-SK" dirty="0"/>
                  <a:t>, et al.</a:t>
                </a:r>
                <a:r>
                  <a:rPr lang="it-IT" dirty="0"/>
                  <a:t> </a:t>
                </a:r>
                <a:r>
                  <a:rPr lang="sk-SK" dirty="0"/>
                  <a:t>(</a:t>
                </a:r>
                <a:r>
                  <a:rPr lang="it-IT" dirty="0"/>
                  <a:t>2016</a:t>
                </a:r>
                <a:r>
                  <a:rPr lang="sk-SK" dirty="0"/>
                  <a:t>)</a:t>
                </a:r>
                <a:r>
                  <a:rPr lang="it-IT" dirty="0"/>
                  <a:t>.</a:t>
                </a:r>
                <a:endParaRPr lang="sk-SK" dirty="0"/>
              </a:p>
              <a:p>
                <a:endParaRPr lang="sk-SK" dirty="0"/>
              </a:p>
              <a:p>
                <a:r>
                  <a:rPr lang="sk-SK" dirty="0"/>
                  <a:t>My sa však sústredíme na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𝑐h</m:t>
                        </m:r>
                      </m:sub>
                    </m:sSub>
                    <m:d>
                      <m:d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sk-SK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sk-SK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553F02-A51A-4AF0-8926-04B868A28A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0B69DF-2C9B-4174-97B0-AE4D1D6E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6875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72635-14DA-49AB-9C31-8CDF0ADE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 akú dĺžku by sme takto vedeli dostať?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F482B-3103-4367-88B3-96E024A54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Využitím väčšej výpočtovej sily</a:t>
            </a:r>
          </a:p>
          <a:p>
            <a:r>
              <a:rPr lang="sk-SK" dirty="0"/>
              <a:t>Pre napríklad 1000:</a:t>
            </a:r>
          </a:p>
          <a:p>
            <a:pPr lvl="1"/>
            <a:r>
              <a:rPr lang="sk-SK" dirty="0"/>
              <a:t>cesty dĺžky 11 určite,</a:t>
            </a:r>
          </a:p>
          <a:p>
            <a:pPr lvl="1"/>
            <a:r>
              <a:rPr lang="sk-SK" dirty="0"/>
              <a:t>cesty dĺžky 12... asi už nie</a:t>
            </a:r>
          </a:p>
          <a:p>
            <a:pPr lvl="1"/>
            <a:endParaRPr lang="sk-SK" dirty="0"/>
          </a:p>
          <a:p>
            <a:r>
              <a:rPr lang="sk-SK" dirty="0"/>
              <a:t>Lepšie by bolo program opäť optimalizovať.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7CF59-A9D6-4D56-B8BC-6E4B27F0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7802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75ECB-65B5-489F-8C37-02DA5D631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Thueho</a:t>
            </a:r>
            <a:r>
              <a:rPr lang="sk-SK" dirty="0"/>
              <a:t> číslo výberu pre kružnice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8880F-29CC-417A-91FA-DBC47D85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Vieme použiť náš algoritmus?</a:t>
            </a:r>
          </a:p>
          <a:p>
            <a:r>
              <a:rPr lang="sk-SK" dirty="0"/>
              <a:t>Pre zoznamy dĺžky 3:</a:t>
            </a:r>
          </a:p>
          <a:p>
            <a:pPr lvl="1"/>
            <a:r>
              <a:rPr lang="sk-SK" dirty="0"/>
              <a:t>áno.</a:t>
            </a:r>
          </a:p>
          <a:p>
            <a:r>
              <a:rPr lang="sk-SK" dirty="0"/>
              <a:t>Pre zoznamy dĺžky 4:</a:t>
            </a:r>
          </a:p>
          <a:p>
            <a:pPr lvl="1"/>
            <a:r>
              <a:rPr lang="sk-SK" dirty="0"/>
              <a:t>skôr nie, lebo počet generovaných ciest by </a:t>
            </a:r>
            <a:r>
              <a:rPr lang="sk-SK"/>
              <a:t>prirýchlo narastal.</a:t>
            </a:r>
            <a:endParaRPr lang="sk-SK" dirty="0"/>
          </a:p>
          <a:p>
            <a:endParaRPr lang="sk-S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C353D-2F66-4E78-B125-D62854CB2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597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BF787-5897-4D82-A6B0-4211E548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Nerepetitívnosť</a:t>
            </a:r>
            <a:endParaRPr lang="sk-SK" dirty="0"/>
          </a:p>
        </p:txBody>
      </p:sp>
      <p:pic>
        <p:nvPicPr>
          <p:cNvPr id="9" name="Content Placeholder 8" descr="Chart, bubble chart&#10;&#10;Description automatically generated">
            <a:extLst>
              <a:ext uri="{FF2B5EF4-FFF2-40B4-BE49-F238E27FC236}">
                <a16:creationId xmlns:a16="http://schemas.microsoft.com/office/drawing/2014/main" id="{48E176D0-C528-49A5-B35C-5DDA63BFCB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262" y="4903787"/>
            <a:ext cx="7229475" cy="1752600"/>
          </a:xfrm>
        </p:spPr>
      </p:pic>
      <p:pic>
        <p:nvPicPr>
          <p:cNvPr id="5" name="Picture 4" descr="Chart, bubble chart&#10;&#10;Description automatically generated">
            <a:extLst>
              <a:ext uri="{FF2B5EF4-FFF2-40B4-BE49-F238E27FC236}">
                <a16:creationId xmlns:a16="http://schemas.microsoft.com/office/drawing/2014/main" id="{C9D0F678-05B4-48F4-8299-DC564C447A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242" y="2133600"/>
            <a:ext cx="5314950" cy="25908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2D8F6A-77D4-48FE-914E-C62E9D4BE7C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Stačia tri farby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788D9D-D8CC-4CA3-9685-0A412B367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050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77F3F-D25D-4195-8499-9874AB57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Slová a štvorce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C8F03E-6163-4E38-A717-AF45F51CC8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k-SK" b="0" i="1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sk-SK" b="0" dirty="0"/>
                  <a:t> = {0,1,2}</a:t>
                </a:r>
              </a:p>
              <a:p>
                <a:r>
                  <a:rPr lang="sk-SK" dirty="0" err="1"/>
                  <a:t>Thue</a:t>
                </a:r>
                <a:r>
                  <a:rPr lang="sk-SK" dirty="0"/>
                  <a:t>, 1906: Existuje nekonečne dlhé slovo z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k-SK" i="1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sk-SK" b="0" dirty="0"/>
                  <a:t> neobsahujúce štvorec</a:t>
                </a:r>
              </a:p>
              <a:p>
                <a:r>
                  <a:rPr lang="sk-SK" b="0" dirty="0"/>
                  <a:t>Štvorec je </a:t>
                </a:r>
                <a:r>
                  <a:rPr lang="sk-SK" b="0" dirty="0" err="1"/>
                  <a:t>podslov</a:t>
                </a:r>
                <a:r>
                  <a:rPr lang="sk-SK" dirty="0" err="1"/>
                  <a:t>o</a:t>
                </a:r>
                <a:r>
                  <a:rPr lang="sk-SK" dirty="0"/>
                  <a:t> tvaru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𝑥𝑥</m:t>
                    </m:r>
                  </m:oMath>
                </a14:m>
                <a:endParaRPr lang="sk-SK" dirty="0"/>
              </a:p>
              <a:p>
                <a:r>
                  <a:rPr lang="sk-SK" altLang="sk-SK" dirty="0">
                    <a:solidFill>
                      <a:srgbClr val="000000"/>
                    </a:solidFill>
                    <a:latin typeface="+mj-lt"/>
                  </a:rPr>
                  <a:t>01021012010212021012010210120212</a:t>
                </a:r>
                <a:r>
                  <a:rPr lang="sk-SK" altLang="sk-SK" dirty="0">
                    <a:solidFill>
                      <a:srgbClr val="000000"/>
                    </a:solidFill>
                    <a:latin typeface="Arial Unicode MS"/>
                  </a:rPr>
                  <a:t>...</a:t>
                </a:r>
                <a:endParaRPr lang="sk-SK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C8F03E-6163-4E38-A717-AF45F51CC8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45084-99C7-474C-9C0B-61E8A7CD8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5682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672-3A93-438C-9482-820F59C67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Zoznamové farbenia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9C68C6-DE79-405F-8E92-CCB227431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Graf je k-zoznamovo </a:t>
            </a:r>
            <a:r>
              <a:rPr lang="sk-SK" dirty="0" err="1"/>
              <a:t>zafarbiteľný</a:t>
            </a:r>
            <a:r>
              <a:rPr lang="sk-SK" dirty="0"/>
              <a:t>, ak je </a:t>
            </a:r>
            <a:r>
              <a:rPr lang="sk-SK" dirty="0" err="1"/>
              <a:t>zafarbiteľný</a:t>
            </a:r>
            <a:r>
              <a:rPr lang="sk-SK" dirty="0"/>
              <a:t> použitím ľubovoľných zoznamov dĺžky k</a:t>
            </a:r>
          </a:p>
          <a:p>
            <a:r>
              <a:rPr lang="sk-SK" dirty="0"/>
              <a:t>V princípe sa nevie, či </a:t>
            </a:r>
            <a:r>
              <a:rPr lang="sk-SK" dirty="0" err="1"/>
              <a:t>zoznamovosť</a:t>
            </a:r>
            <a:r>
              <a:rPr lang="sk-SK" dirty="0"/>
              <a:t> sťaží problém farbenia ciest.</a:t>
            </a:r>
          </a:p>
        </p:txBody>
      </p:sp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5EEABA39-239B-48F3-B716-D7BC8B20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862" y="1825625"/>
            <a:ext cx="3724275" cy="790575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52766F-EF5E-4ACA-8B4F-91E65C28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798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28CC3-8FEA-4E4A-86C4-B55EE423E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Nerepetitívne zoznamové farbenia ciest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EC2A39-45D8-4494-8032-4D415BCB33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sk-SK" b="0" i="1" smtClean="0"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bSup>
                  </m:oMath>
                </a14:m>
                <a:r>
                  <a:rPr lang="sk-SK" b="0" dirty="0"/>
                  <a:t> - ťažké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∀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p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∃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p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∀</m:t>
                        </m:r>
                      </m:e>
                      <m:sup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p>
                    <m:r>
                      <a:rPr lang="sk-SK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sk-SK" b="0" dirty="0"/>
              </a:p>
              <a:p>
                <a:r>
                  <a:rPr lang="sk-SK" dirty="0"/>
                  <a:t>Počet použiteľných farieb </a:t>
                </a:r>
                <a:br>
                  <a:rPr lang="sk-SK" dirty="0"/>
                </a:br>
                <a:r>
                  <a:rPr lang="sk-SK" dirty="0"/>
                  <a:t>nie je obmedzený</a:t>
                </a:r>
                <a:endParaRPr lang="sk-SK" b="0" dirty="0"/>
              </a:p>
              <a:p>
                <a:r>
                  <a:rPr lang="sk-SK" dirty="0"/>
                  <a:t>Treba zoznamy dĺžky 3</a:t>
                </a:r>
              </a:p>
              <a:p>
                <a:r>
                  <a:rPr lang="sk-SK" b="0" dirty="0"/>
                  <a:t>Stačia zoznamy dĺžky 4</a:t>
                </a:r>
              </a:p>
              <a:p>
                <a:pPr marL="0" indent="0">
                  <a:buNone/>
                </a:pPr>
                <a:r>
                  <a:rPr lang="sk-SK" dirty="0"/>
                  <a:t>         *</a:t>
                </a:r>
                <a:r>
                  <a:rPr lang="sk-SK" dirty="0" err="1"/>
                  <a:t>Jarosław</a:t>
                </a:r>
                <a:r>
                  <a:rPr lang="sk-SK" dirty="0"/>
                  <a:t> </a:t>
                </a:r>
                <a:r>
                  <a:rPr lang="sk-SK" dirty="0" err="1"/>
                  <a:t>Grytczuk</a:t>
                </a:r>
                <a:r>
                  <a:rPr lang="sk-SK" dirty="0"/>
                  <a:t>, 2011</a:t>
                </a:r>
                <a:endParaRPr lang="sk-SK" b="0" dirty="0"/>
              </a:p>
              <a:p>
                <a:endParaRPr lang="sk-SK" b="0" dirty="0"/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EC2A39-45D8-4494-8032-4D415BCB33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19568773-8BA3-463D-AB19-AB8780B2DE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05012"/>
            <a:ext cx="3724275" cy="28479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BC463-0C4A-4383-BEFC-2FC5D60E7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216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1DBE-E224-473E-9DBF-DC1E36237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Cieľ práce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ACF5B-37BA-48B5-B941-B9F77EB81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Implementovať program, ktorý spomínanú hypotézu čiastočne dokáže:</a:t>
            </a:r>
          </a:p>
          <a:p>
            <a:pPr lvl="1"/>
            <a:r>
              <a:rPr lang="sk-SK" dirty="0"/>
              <a:t>pre všetky cesty dĺžky najviac 10,</a:t>
            </a:r>
          </a:p>
          <a:p>
            <a:pPr lvl="1"/>
            <a:r>
              <a:rPr lang="sk-SK" dirty="0"/>
              <a:t>pre počet použiteľných farieb najviac 10.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FEE43-4A0F-4C8F-B5BF-814B64C6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2736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D1739-3349-4295-9005-81467190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18755A-1382-495A-A4AF-302B2F1B7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8</a:t>
            </a:fld>
            <a:endParaRPr lang="sk-SK"/>
          </a:p>
        </p:txBody>
      </p:sp>
      <p:pic>
        <p:nvPicPr>
          <p:cNvPr id="7" name="Content Placeholder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78588F9-C31A-4FE0-91A0-3E385038F6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110" y="302849"/>
            <a:ext cx="9329780" cy="6252301"/>
          </a:xfrm>
        </p:spPr>
      </p:pic>
    </p:spTree>
    <p:extLst>
      <p:ext uri="{BB962C8B-B14F-4D97-AF65-F5344CB8AC3E}">
        <p14:creationId xmlns:p14="http://schemas.microsoft.com/office/powerpoint/2010/main" val="4222902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5BB2B-94D1-40E0-9263-625D46ABB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Výsledky základného programu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98D517-D642-4842-9FDE-FBD4621AA8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lvl="8"/>
                <a14:m>
                  <m:oMath xmlns:m="http://schemas.openxmlformats.org/officeDocument/2006/math">
                    <m:r>
                      <a:rPr lang="sk-SK" sz="36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k-SK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d>
                          <m:dPr>
                            <m:ctrlPr>
                              <a:rPr lang="sk-SK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sk-SK" sz="36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sk-SK" sz="36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sk-SK" sz="36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sk-SK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k-SK" sz="36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k-SK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k-SK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k-SK" sz="3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k-SK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98D517-D642-4842-9FDE-FBD4621AA8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6485D-5C44-412E-81DD-ED14FCDC0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A6F0-5A01-44E1-B0A3-D787D6FE12CD}" type="slidenum">
              <a:rPr lang="sk-SK" smtClean="0"/>
              <a:t>9</a:t>
            </a:fld>
            <a:endParaRPr lang="sk-SK"/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82E452FF-1A6E-4B0F-8B2C-BC9A32A3CB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25" y="3387725"/>
            <a:ext cx="3714750" cy="333375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494242-17A2-461F-A47A-8327E593D830}"/>
              </a:ext>
            </a:extLst>
          </p:cNvPr>
          <p:cNvSpPr txBox="1">
            <a:spLocks/>
          </p:cNvSpPr>
          <p:nvPr/>
        </p:nvSpPr>
        <p:spPr>
          <a:xfrm>
            <a:off x="7953375" y="4618038"/>
            <a:ext cx="3400425" cy="1769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X</a:t>
            </a:r>
            <a:r>
              <a:rPr lang="sk-SK" dirty="0"/>
              <a:t>'</a:t>
            </a:r>
            <a:r>
              <a:rPr lang="sk-SK" b="0" dirty="0">
                <a:ea typeface="Cambria Math" panose="02040503050406030204" pitchFamily="18" charset="0"/>
              </a:rPr>
              <a:t> </a:t>
            </a:r>
            <a:r>
              <a:rPr lang="sk-SK" dirty="0"/>
              <a:t>– hypotézu sme pre dané parametre dokázali</a:t>
            </a:r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9834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1917</TotalTime>
  <Words>768</Words>
  <Application>Microsoft Office PowerPoint</Application>
  <PresentationFormat>Widescreen</PresentationFormat>
  <Paragraphs>142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Arial Unicode MS</vt:lpstr>
      <vt:lpstr>Calibri</vt:lpstr>
      <vt:lpstr>Calibri Light</vt:lpstr>
      <vt:lpstr>Cambria Math</vt:lpstr>
      <vt:lpstr>Office Theme</vt:lpstr>
      <vt:lpstr>Nerepetitívne zoznamové farbenia ciest</vt:lpstr>
      <vt:lpstr>Farbenia ciest</vt:lpstr>
      <vt:lpstr>Nerepetitívnosť</vt:lpstr>
      <vt:lpstr>Slová a štvorce</vt:lpstr>
      <vt:lpstr>Zoznamové farbenia</vt:lpstr>
      <vt:lpstr>Nerepetitívne zoznamové farbenia ciest</vt:lpstr>
      <vt:lpstr>Cieľ práce</vt:lpstr>
      <vt:lpstr>PowerPoint Presentation</vt:lpstr>
      <vt:lpstr>Výsledky základného programu</vt:lpstr>
      <vt:lpstr>Dĺžka: 4, farby: {0, 1, 2, 3}</vt:lpstr>
      <vt:lpstr>Dĺžka: 4, farby: {0, 1, 2, 3}</vt:lpstr>
      <vt:lpstr>PowerPoint Presentation</vt:lpstr>
      <vt:lpstr>Dĺžka: 4, farby: {0, 1, 2, 3}</vt:lpstr>
      <vt:lpstr>Po optimalizácií generátora farbení</vt:lpstr>
      <vt:lpstr>Farby na disjunktných vrcholoch</vt:lpstr>
      <vt:lpstr>Premenovanie farieb</vt:lpstr>
      <vt:lpstr>Lexikografickosť prvých výskytov</vt:lpstr>
      <vt:lpstr>Po optimalizácií generátora ciest</vt:lpstr>
      <vt:lpstr>Výmena generátora ciest</vt:lpstr>
      <vt:lpstr>Lexikografickosť medzi vygenerovanými farbami</vt:lpstr>
      <vt:lpstr>Lexikografickosť</vt:lpstr>
      <vt:lpstr>Vymenený generátor ciest</vt:lpstr>
      <vt:lpstr>Paralelizácia</vt:lpstr>
      <vt:lpstr>Výsledky</vt:lpstr>
      <vt:lpstr>Ďakujem za pozornosť.</vt:lpstr>
      <vt:lpstr>Neaktuálna informácia v práci</vt:lpstr>
      <vt:lpstr>Po akú dĺžku by sme takto vedeli dostať?</vt:lpstr>
      <vt:lpstr>Thueho číslo výberu pre kružnice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Nerepetitívne zoznamové farbenia ciest</dc:title>
  <dc:creator>Alojz Stúpal</dc:creator>
  <cp:lastModifiedBy>Alojz Stúpal</cp:lastModifiedBy>
  <cp:revision>211</cp:revision>
  <dcterms:created xsi:type="dcterms:W3CDTF">2020-10-19T16:37:28Z</dcterms:created>
  <dcterms:modified xsi:type="dcterms:W3CDTF">2021-06-09T07:04:33Z</dcterms:modified>
</cp:coreProperties>
</file>