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9" r:id="rId3"/>
    <p:sldId id="270" r:id="rId4"/>
    <p:sldId id="271" r:id="rId5"/>
    <p:sldId id="272" r:id="rId6"/>
    <p:sldId id="291" r:id="rId7"/>
    <p:sldId id="273" r:id="rId8"/>
    <p:sldId id="275" r:id="rId9"/>
    <p:sldId id="284" r:id="rId10"/>
    <p:sldId id="290" r:id="rId11"/>
    <p:sldId id="276" r:id="rId12"/>
    <p:sldId id="282" r:id="rId13"/>
    <p:sldId id="293" r:id="rId14"/>
    <p:sldId id="274" r:id="rId15"/>
    <p:sldId id="285" r:id="rId16"/>
    <p:sldId id="294" r:id="rId17"/>
    <p:sldId id="286" r:id="rId18"/>
    <p:sldId id="268" r:id="rId19"/>
    <p:sldId id="296" r:id="rId20"/>
    <p:sldId id="301" r:id="rId21"/>
    <p:sldId id="302" r:id="rId22"/>
    <p:sldId id="303" r:id="rId23"/>
    <p:sldId id="300" r:id="rId24"/>
    <p:sldId id="297" r:id="rId25"/>
    <p:sldId id="298" r:id="rId26"/>
    <p:sldId id="299" r:id="rId27"/>
    <p:sldId id="304" r:id="rId28"/>
    <p:sldId id="283" r:id="rId29"/>
    <p:sldId id="267" r:id="rId30"/>
    <p:sldId id="277" r:id="rId31"/>
    <p:sldId id="278" r:id="rId32"/>
    <p:sldId id="279" r:id="rId33"/>
    <p:sldId id="280" r:id="rId34"/>
    <p:sldId id="292" r:id="rId35"/>
    <p:sldId id="289" r:id="rId36"/>
    <p:sldId id="281" r:id="rId3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" initials="M" lastIdx="13" clrIdx="0">
    <p:extLst>
      <p:ext uri="{19B8F6BF-5375-455C-9EA6-DF929625EA0E}">
        <p15:presenceInfo xmlns:p15="http://schemas.microsoft.com/office/powerpoint/2012/main" userId="Marek" providerId="None"/>
      </p:ext>
    </p:extLst>
  </p:cmAuthor>
  <p:cmAuthor id="2" name="Marek Turza" initials="MT" lastIdx="34" clrIdx="1">
    <p:extLst>
      <p:ext uri="{19B8F6BF-5375-455C-9EA6-DF929625EA0E}">
        <p15:presenceInfo xmlns:p15="http://schemas.microsoft.com/office/powerpoint/2012/main" userId="9a5cbd0ed7f76a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1" autoAdjust="0"/>
    <p:restoredTop sz="95232" autoAdjust="0"/>
  </p:normalViewPr>
  <p:slideViewPr>
    <p:cSldViewPr snapToGrid="0">
      <p:cViewPr varScale="1">
        <p:scale>
          <a:sx n="75" d="100"/>
          <a:sy n="75" d="100"/>
        </p:scale>
        <p:origin x="82" y="202"/>
      </p:cViewPr>
      <p:guideLst/>
    </p:cSldViewPr>
  </p:slideViewPr>
  <p:outlineViewPr>
    <p:cViewPr>
      <p:scale>
        <a:sx n="33" d="100"/>
        <a:sy n="33" d="100"/>
      </p:scale>
      <p:origin x="0" y="-90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6T08:54:57.415" idx="27">
    <p:pos x="6592" y="1202"/>
    <p:text>Téma vznikla vrámci problémov z novej bezp.polit. UK. 
Reakcia na problémy súčasného RP, snaha experimentovať s novým prístupom ako reprezentovať RP.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5T18:18:05.995" idx="23">
    <p:pos x="3187" y="2260"/>
    <p:text>- 4300, 23000
- ubytovacie, stravovacie a rekreačné zariadenia, botanickú záhradu
- vzdelávacia, vedecká, množstvo pridruženej agendy (ubytovanie, rôzne služby ...)</p:text>
    <p:extLst>
      <p:ext uri="{C676402C-5697-4E1C-873F-D02D1690AC5C}">
        <p15:threadingInfo xmlns:p15="http://schemas.microsoft.com/office/powerpoint/2012/main" timeZoneBias="-120"/>
      </p:ext>
    </p:extLst>
  </p:cm>
  <p:cm authorId="2" dt="2019-08-25T18:23:56.579" idx="24">
    <p:pos x="3629" y="2496"/>
    <p:text>názvoslovie, rozdiely medzi fakultami, vzťah rola-agenda závisí od ďalších parametrov (fakulta, prodekani pre IT)</p:text>
    <p:extLst>
      <p:ext uri="{C676402C-5697-4E1C-873F-D02D1690AC5C}">
        <p15:threadingInfo xmlns:p15="http://schemas.microsoft.com/office/powerpoint/2012/main" timeZoneBias="-120"/>
      </p:ext>
    </p:extLst>
  </p:cm>
  <p:cm authorId="2" dt="2019-08-25T18:27:15.017" idx="25">
    <p:pos x="3059" y="2989"/>
    <p:text>ekonomický, pracovnoprávny, organizačný, majetkový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2T09:56:29.842" idx="5">
    <p:pos x="10" y="10"/>
    <p:text>Dva typy objektov prístupu. 
Maticu som sem nedával, stratili by sme tým čas. Na konci prezentácie, nič zložité.
Vpravo sa odvodili oprávnenia. Stačí vytvoriť inštanciu práce, jej rol a priradiť ich práci a na základe toho sa vyvodia oprávnenia.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2T17:15:05.889" idx="9">
    <p:pos x="10" y="10"/>
    <p:text>Trieda
Objektová vlastnosť
Inštancia
Toto bolo vytvorené v editore Protégé
Volá sa to aj model (ontologický model)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1T11:01:33.066" idx="3">
    <p:pos x="7416" y="95"/>
    <p:text>Postranné kanály. 
- Rozlične implementované roly
- Roly čo sa často menia
Riešenie: hľadať logiku za vzťahmi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1T11:34:57.851" idx="4">
    <p:pos x="7415" y="36"/>
    <p:text>Cieľom je, aby:
- reprezentácia logiky ktorou sa prideľujú roly (vztahy medzi entitami RP) (osoby, role, objekty prístupu, oprávnenia, atribúty zvonka)
- kontroloval logické súvislosti medzi vzťahmi (spory, implicitné na explicitné, implikácie)
- aby sa dal ľahko rozširovať (dopĺňať o ďalšie vzťahy/súvislosti)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2T09:56:29.842" idx="5">
    <p:pos x="7402" y="48"/>
    <p:text>Akademická práca
Role akademickej práce
Vlastnosti (atribúty)
Pomenovať triedy a vzťahy. V skratke OWL axiómy:
- študent + autor
- početnosť a separácia (KONTEXTOVÁ)
- typ práce-stupeň štúdia-titul
- školiteľ-typ práce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2T09:56:29.842" idx="5">
    <p:pos x="7434" y="10"/>
    <p:text>Dva typy objektov prístupu. 
Maticu som sem nedával, stratili by sme tým čas. Na konci prezentácie, nič zložité.
Oprávnenia pre 4role - 6objektov sú v jazyku SWRL. 
Sú všeobecné (pre všetky práce, pre všetky role), politika.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2T17:28:43.882" idx="11">
    <p:pos x="7428" y="42"/>
    <p:text>Zjednodušený, nevládalo.
Riadenie prístupu podobne ako pri AZP (nemáme čas, môžem na konci)
Zaujímavé sú závislosti rol, to je problém aj súčasného riešenia.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2T17:27:53.151" idx="10">
    <p:pos x="7415" y="29"/>
    <p:text>Pomocou SWRL pravidiel sme vyriešili prepojené roly.
Na základe tej dôležitejšej sa priradia aj ostatné.</p:text>
    <p:extLst>
      <p:ext uri="{C676402C-5697-4E1C-873F-D02D1690AC5C}">
        <p15:threadingInfo xmlns:p15="http://schemas.microsoft.com/office/powerpoint/2012/main" timeZoneBias="-120"/>
      </p:ext>
    </p:extLst>
  </p:cm>
  <p:cm authorId="2" dt="2019-08-25T17:41:04.432" idx="19">
    <p:pos x="7415" y="165"/>
    <p:text>Možno:
- skryté inštancie rol (šetrí inštancie, nezávislé od mena)
- inštancie + SWRL</p:text>
    <p:extLst>
      <p:ext uri="{C676402C-5697-4E1C-873F-D02D1690AC5C}">
        <p15:threadingInfo xmlns:p15="http://schemas.microsoft.com/office/powerpoint/2012/main" timeZoneBias="-120">
          <p15:parentCm authorId="2" idx="10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5T17:51:44.970" idx="20">
    <p:pos x="7396" y="29"/>
    <p:text>iba implikáciu Ľ/P strana, nie podrobne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5T18:06:13.160" idx="21">
    <p:pos x="3578" y="2528"/>
    <p:text>nevieme oddeliť: 
manažment ontológie od manažmentu RP.
Manažment DAC (voliteľného RP) už vôbec neexistuje.</p:text>
    <p:extLst>
      <p:ext uri="{C676402C-5697-4E1C-873F-D02D1690AC5C}">
        <p15:threadingInfo xmlns:p15="http://schemas.microsoft.com/office/powerpoint/2012/main" timeZoneBias="-120"/>
      </p:ext>
    </p:extLst>
  </p:cm>
  <p:cm authorId="2" dt="2019-08-25T18:07:34.719" idx="22">
    <p:pos x="3603" y="2746"/>
    <p:text>vedecké účely, free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8FFF-6EA8-475C-9AB6-E1A4AE73BC66}" type="datetimeFigureOut">
              <a:rPr lang="sk-SK" smtClean="0"/>
              <a:t>27.8.2019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24ADB-A665-4604-BFA8-243476B341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002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801CF-A31B-4B8E-BA60-ECDB0E232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74CD00-E392-47DD-A3E8-0E636248F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FFB550-D47F-4E35-839F-3CE0EE05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1DC8-AEF2-4716-8767-ACBF06A648A7}" type="datetime1">
              <a:rPr lang="sk-SK" smtClean="0"/>
              <a:t>27.8.2019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05903A3-92D0-4A31-A061-4B135B9D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A9F1CFD-BD9B-4B6F-9E63-EC550674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826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0DBD5-2B52-4A20-9DCD-1955E467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5120B910-CDDC-4DB6-9320-D70E57F2F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6A8602B-D9EE-4FE2-8C36-4032AF6D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AB25-5CC3-4EDF-B706-EB2CD9C0FE06}" type="datetime1">
              <a:rPr lang="sk-SK" smtClean="0"/>
              <a:t>27.8.2019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C8A504E-9664-48F2-9928-4D733DE2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3C48A42-C7E1-4F93-A070-82E1205B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201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F3F2267-E38A-495A-A834-907C76FE7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24B993D2-134A-4AAB-8E59-80837C8D2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48E84A-A982-439C-9176-C3C4140D3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4126-A82E-4F8C-AC3C-2A846BB70B45}" type="datetime1">
              <a:rPr lang="sk-SK" smtClean="0"/>
              <a:t>27.8.2019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1DB76B1-4F4F-4937-9C3E-1C4944873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72E6C54-1428-4C93-BEBD-BB8815E3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71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94136-85F9-4244-AC68-DCD1509A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F99394-A261-42DD-BBBF-1F32CAC7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48CF675-B129-4655-8329-AE1ACCAB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79C0-218F-422F-BCEA-808CC37408FC}" type="datetime1">
              <a:rPr lang="sk-SK" smtClean="0"/>
              <a:t>27.8.2019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631D1EC-AEC9-4C92-B47F-409E0A6D7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C46717F-20C6-4EBD-80A2-092351A2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934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01926-10A9-4675-9592-41AF093B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C4B0C85-CC82-441B-822A-DE3187D3B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D7AF411-E3B5-4990-9DFB-974A26D3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8B65-17DF-4986-A044-942F1243CD8D}" type="datetime1">
              <a:rPr lang="sk-SK" smtClean="0"/>
              <a:t>27.8.2019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9129E7D-34EB-40B3-91A1-F2E12352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6178010-CE0E-4C0B-B3D6-97DA48B9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385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9E213-3988-4930-9F35-07B46DF1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CB0057-1761-4802-A287-6D9AC8B1C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BEE55F9-0CF2-4E0B-94FD-447C3368B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A07017A-A5EF-4B7A-8FC6-3300BA6D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7181-6B84-41EE-8EB6-1AD6601F812F}" type="datetime1">
              <a:rPr lang="sk-SK" smtClean="0"/>
              <a:t>27.8.2019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6D0C8A0-761C-4160-8852-73ED14E8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5A68A1F-DBF7-466D-A53A-07B85415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545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F6299-EA0E-4C21-B988-7B7A4F07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C4DCC06-7E59-466B-9076-FCD91BA6C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060B24E-596D-48BE-BB19-5B9F84E9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08002293-9717-4D22-A687-B9D9E30AA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9012F1A-B113-463C-947F-FBA5F9699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E24A4A4-A1B6-48FA-83B0-510BF298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7F6B-5C1B-4B0B-8051-39D33EAEED2F}" type="datetime1">
              <a:rPr lang="sk-SK" smtClean="0"/>
              <a:t>27.8.2019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2F22D28-7839-4ECF-B3AB-3D9DB90D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E287280-D138-4982-8F57-62EEF03B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552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73082E-BD10-4351-A457-C3F4A15B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80FA26D-CC1D-4BD4-99F8-9BB55CC9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36D-0D2A-452F-BFE5-442AB50AEC15}" type="datetime1">
              <a:rPr lang="sk-SK" smtClean="0"/>
              <a:t>27.8.2019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FBE8A57-957C-4489-91B4-7F1B7DE3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510A7C5-6EF6-4C2A-9663-4E336CB2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744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BBDE511-0F49-4997-99FD-CCACF552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8920-7BEF-4611-BC5E-EAF388AC2EF7}" type="datetime1">
              <a:rPr lang="sk-SK" smtClean="0"/>
              <a:t>27.8.2019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A6A9D00-257A-4064-8729-D309BFB0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2E50F28-6357-4039-A54E-4C9F5C90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664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5DD22-6C3D-4925-AA3E-0AA11427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9E1A1D-70FD-4DBD-890C-D3C6B65B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5C9253F4-772B-4CAB-AA09-FC50C3937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88DDDA3-4202-4A4E-91EC-C800E3A2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B0D5-7AEC-445F-AFAE-597751A82633}" type="datetime1">
              <a:rPr lang="sk-SK" smtClean="0"/>
              <a:t>27.8.2019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BA5AD22-0929-4154-9A19-F312105F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90727CC-28F4-42D0-9589-7D5E5C9E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984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BE91D-2696-46DE-A44B-A2FA8878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7A51E9B9-1760-411C-AD70-36D7B4CB6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ECBC9F3C-93D4-4F1E-A42C-86F60A8C2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A273AD2-DC4D-4EE2-8CFB-85AA551B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D5B9-207F-40A4-A7CD-68199957AB4F}" type="datetime1">
              <a:rPr lang="sk-SK" smtClean="0"/>
              <a:t>27.8.2019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D4A1CEB-8099-4861-8A55-F45E7301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52CB68E-011C-4845-A435-6D74E8F8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889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E8110890-69F3-4F7F-9CD2-F5BED483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8484EBA1-8ED6-40D1-AAD9-90CD862E8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692F328-810E-4FF9-ACBD-BE7C128EF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4CBE-982F-4FBA-93ED-446133DBE870}" type="datetime1">
              <a:rPr lang="sk-SK" smtClean="0"/>
              <a:t>27.8.2019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F54BF93-5355-47AB-9B63-4CAFE7CA7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145E649-A7A0-4F98-AFC5-29D7B653A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4F94-A912-4A26-9C8B-2F7BB2E413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819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E34C5-A84E-46A4-BE64-784D85FF5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394" y="2493613"/>
            <a:ext cx="9743209" cy="1276436"/>
          </a:xfrm>
        </p:spPr>
        <p:txBody>
          <a:bodyPr>
            <a:noAutofit/>
          </a:bodyPr>
          <a:lstStyle/>
          <a:p>
            <a:r>
              <a:rPr lang="sk-SK" sz="4400" b="1" dirty="0"/>
              <a:t>Manažment prístupových práv v prostredí Univerzity Komenského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A40D07-1EFA-404D-80C1-BB942AC4A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912" y="5072969"/>
            <a:ext cx="5684735" cy="2154381"/>
          </a:xfrm>
        </p:spPr>
        <p:txBody>
          <a:bodyPr>
            <a:normAutofit/>
          </a:bodyPr>
          <a:lstStyle/>
          <a:p>
            <a:pPr algn="l"/>
            <a:r>
              <a:rPr lang="sk-SK" sz="2000" dirty="0"/>
              <a:t>Autor: 		Marek Turza</a:t>
            </a:r>
          </a:p>
          <a:p>
            <a:pPr algn="l"/>
            <a:r>
              <a:rPr lang="sk-SK" sz="2000" dirty="0"/>
              <a:t>Školiteľ:	 	doc. RNDr. Daniel Olejár PhD.</a:t>
            </a:r>
          </a:p>
          <a:p>
            <a:pPr algn="l"/>
            <a:r>
              <a:rPr lang="sk-SK" sz="2000" dirty="0"/>
              <a:t>Konzultant: 	Mgr. Peter Kopáč</a:t>
            </a:r>
          </a:p>
          <a:p>
            <a:pPr algn="l"/>
            <a:r>
              <a:rPr lang="sk-SK" sz="2000" dirty="0"/>
              <a:t>Rok:		2018/2019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97C728-B65C-4704-BAF4-849BDCC0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>
                <a:solidFill>
                  <a:schemeClr val="tx1"/>
                </a:solidFill>
              </a:rPr>
              <a:t>1</a:t>
            </a:fld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6C349CC-54EF-468F-A244-39F87BA27418}"/>
              </a:ext>
            </a:extLst>
          </p:cNvPr>
          <p:cNvSpPr txBox="1"/>
          <p:nvPr/>
        </p:nvSpPr>
        <p:spPr>
          <a:xfrm>
            <a:off x="1224394" y="994306"/>
            <a:ext cx="974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/>
              <a:t>Prezentácia k obhajobe diplomovej práce</a:t>
            </a:r>
          </a:p>
        </p:txBody>
      </p:sp>
    </p:spTree>
    <p:extLst>
      <p:ext uri="{BB962C8B-B14F-4D97-AF65-F5344CB8AC3E}">
        <p14:creationId xmlns:p14="http://schemas.microsoft.com/office/powerpoint/2010/main" val="396003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E8E9BD-9FF4-4A45-AAE9-E0306A75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317"/>
            <a:ext cx="10515600" cy="4351338"/>
          </a:xfrm>
        </p:spPr>
        <p:txBody>
          <a:bodyPr/>
          <a:lstStyle/>
          <a:p>
            <a:r>
              <a:rPr lang="sk-SK" dirty="0"/>
              <a:t>Vytvorili sme základ modelu agendy záverečných prác</a:t>
            </a:r>
          </a:p>
          <a:p>
            <a:r>
              <a:rPr lang="sk-SK" dirty="0"/>
              <a:t>Reprezentovali sme vybrané objekty prístupu aj oprávnenia</a:t>
            </a:r>
          </a:p>
          <a:p>
            <a:pPr lvl="1"/>
            <a:r>
              <a:rPr lang="sk-SK" dirty="0"/>
              <a:t>Hierarchia oprávnení a separácia rol</a:t>
            </a:r>
          </a:p>
          <a:p>
            <a:r>
              <a:rPr lang="sk-SK" dirty="0"/>
              <a:t>Vytvorili sme politiku na základe ktorej sa oprávnenia odvodzujú automaticky</a:t>
            </a: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FA8E367-BC5B-42C6-9CDC-6A35EDAA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10</a:t>
            </a:fld>
            <a:endParaRPr lang="sk-SK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0819A4E-43F8-46D2-924A-8EA2E9F4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sk-SK" dirty="0"/>
              <a:t>Výsledok</a:t>
            </a:r>
          </a:p>
        </p:txBody>
      </p:sp>
    </p:spTree>
    <p:extLst>
      <p:ext uri="{BB962C8B-B14F-4D97-AF65-F5344CB8AC3E}">
        <p14:creationId xmlns:p14="http://schemas.microsoft.com/office/powerpoint/2010/main" val="358415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B3E3D-025F-431A-B1FB-F7C023D6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6" y="-223087"/>
            <a:ext cx="10515600" cy="1325563"/>
          </a:xfrm>
        </p:spPr>
        <p:txBody>
          <a:bodyPr/>
          <a:lstStyle/>
          <a:p>
            <a:r>
              <a:rPr lang="sk-SK" dirty="0"/>
              <a:t>Model činnosti akademického senátu UK (1)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7B96F26-349B-4E19-919E-652CF4F1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11</a:t>
            </a:fld>
            <a:endParaRPr lang="sk-SK"/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71155FD1-24D0-4F15-9896-DA6D57546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57" y="716692"/>
            <a:ext cx="8316685" cy="602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5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B3E3D-025F-431A-B1FB-F7C023D6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64582"/>
            <a:ext cx="10515600" cy="1325563"/>
          </a:xfrm>
        </p:spPr>
        <p:txBody>
          <a:bodyPr/>
          <a:lstStyle/>
          <a:p>
            <a:r>
              <a:rPr lang="sk-SK" dirty="0"/>
              <a:t>AS UK – automatické priradenie roly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7B96F26-349B-4E19-919E-652CF4F1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12</a:t>
            </a:fld>
            <a:endParaRPr lang="sk-SK"/>
          </a:p>
        </p:txBody>
      </p:sp>
      <p:pic>
        <p:nvPicPr>
          <p:cNvPr id="7" name="Obrázok 6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939E8097-E541-488B-BD13-D3F90383D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6"/>
          <a:stretch/>
        </p:blipFill>
        <p:spPr>
          <a:xfrm>
            <a:off x="5143874" y="1890145"/>
            <a:ext cx="6362326" cy="2112848"/>
          </a:xfrm>
          <a:prstGeom prst="rect">
            <a:avLst/>
          </a:prstGeom>
        </p:spPr>
      </p:pic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CA21A9C0-64BD-4DD9-8919-95029CD2A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00250"/>
            <a:ext cx="10515600" cy="4351338"/>
          </a:xfrm>
        </p:spPr>
        <p:txBody>
          <a:bodyPr/>
          <a:lstStyle/>
          <a:p>
            <a:r>
              <a:rPr lang="sk-SK" dirty="0"/>
              <a:t>Predseda AS UK</a:t>
            </a:r>
          </a:p>
          <a:p>
            <a:r>
              <a:rPr lang="sk-SK" dirty="0"/>
              <a:t>Podpredsedovia AS UK</a:t>
            </a:r>
          </a:p>
          <a:p>
            <a:r>
              <a:rPr lang="sk-SK" dirty="0"/>
              <a:t>Prodekan pre štúdium</a:t>
            </a:r>
          </a:p>
          <a:p>
            <a:r>
              <a:rPr lang="sk-SK" dirty="0"/>
              <a:t>Riaditeľ internátov</a:t>
            </a:r>
          </a:p>
        </p:txBody>
      </p:sp>
      <p:pic>
        <p:nvPicPr>
          <p:cNvPr id="11" name="Obrázok 10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EFCDA5DD-2606-42CB-8EBA-47CE07331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99"/>
          <a:stretch/>
        </p:blipFill>
        <p:spPr>
          <a:xfrm>
            <a:off x="5143874" y="4514509"/>
            <a:ext cx="636232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2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4F4DD5-D6F6-404F-B19E-F2B8B7DA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13</a:t>
            </a:fld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AEC6674-D1B1-49A3-90D2-084513962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" y="2072640"/>
            <a:ext cx="12102254" cy="323024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CEEB3386-631C-4344-B09F-9E78E8A7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64582"/>
            <a:ext cx="10515600" cy="1325563"/>
          </a:xfrm>
        </p:spPr>
        <p:txBody>
          <a:bodyPr/>
          <a:lstStyle/>
          <a:p>
            <a:r>
              <a:rPr lang="sk-SK" dirty="0"/>
              <a:t>Priradenie roly - príklad</a:t>
            </a:r>
          </a:p>
        </p:txBody>
      </p:sp>
    </p:spTree>
    <p:extLst>
      <p:ext uri="{BB962C8B-B14F-4D97-AF65-F5344CB8AC3E}">
        <p14:creationId xmlns:p14="http://schemas.microsoft.com/office/powerpoint/2010/main" val="331272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54D018-BBDB-4A07-A07F-04BF55D5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783"/>
            <a:ext cx="10515600" cy="4351338"/>
          </a:xfrm>
        </p:spPr>
        <p:txBody>
          <a:bodyPr/>
          <a:lstStyle/>
          <a:p>
            <a:r>
              <a:rPr lang="sk-SK" dirty="0"/>
              <a:t>Podobne ako v predošlom modeli:</a:t>
            </a:r>
          </a:p>
          <a:p>
            <a:pPr lvl="1"/>
            <a:r>
              <a:rPr lang="sk-SK" dirty="0"/>
              <a:t>Ďalší príklad ontologického modelu akademického prostredia</a:t>
            </a:r>
          </a:p>
          <a:p>
            <a:pPr lvl="1"/>
            <a:r>
              <a:rPr lang="sk-SK" dirty="0"/>
              <a:t>Reprezentovali sme objekty prístupu</a:t>
            </a:r>
          </a:p>
          <a:p>
            <a:pPr lvl="1"/>
            <a:r>
              <a:rPr lang="sk-SK" dirty="0"/>
              <a:t>Vytvorili sme pravidlá pre automatické priradenie oprávnení</a:t>
            </a:r>
          </a:p>
          <a:p>
            <a:r>
              <a:rPr lang="sk-SK" dirty="0"/>
              <a:t>Vytvorili sme pravidlá pre automatické priradenie rol</a:t>
            </a:r>
          </a:p>
          <a:p>
            <a:pPr lvl="1"/>
            <a:r>
              <a:rPr lang="sk-SK" dirty="0"/>
              <a:t>Zlepšenie oproti súčasnému stavu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7B96F26-349B-4E19-919E-652CF4F1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14</a:t>
            </a:fld>
            <a:endParaRPr lang="sk-SK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EFA7131-1178-41F9-9420-EEE3AFFFB7A3}"/>
              </a:ext>
            </a:extLst>
          </p:cNvPr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Výsledok</a:t>
            </a:r>
          </a:p>
        </p:txBody>
      </p:sp>
    </p:spTree>
    <p:extLst>
      <p:ext uri="{BB962C8B-B14F-4D97-AF65-F5344CB8AC3E}">
        <p14:creationId xmlns:p14="http://schemas.microsoft.com/office/powerpoint/2010/main" val="187752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B3E3D-025F-431A-B1FB-F7C023D6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Problémy - ontológia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54D018-BBDB-4A07-A07F-04BF55D5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r>
              <a:rPr lang="sk-SK" dirty="0"/>
              <a:t>OWL:</a:t>
            </a:r>
          </a:p>
          <a:p>
            <a:pPr lvl="1"/>
            <a:r>
              <a:rPr lang="sk-SK" dirty="0"/>
              <a:t>Chýba negácia</a:t>
            </a:r>
          </a:p>
          <a:p>
            <a:pPr lvl="1"/>
            <a:r>
              <a:rPr lang="sk-SK" dirty="0" err="1"/>
              <a:t>Self</a:t>
            </a:r>
            <a:r>
              <a:rPr lang="sk-SK" dirty="0"/>
              <a:t> výraz (premenné)</a:t>
            </a:r>
          </a:p>
          <a:p>
            <a:r>
              <a:rPr lang="sk-SK" dirty="0" err="1"/>
              <a:t>Monolitickosť</a:t>
            </a:r>
            <a:r>
              <a:rPr lang="sk-SK" dirty="0"/>
              <a:t> (statickosť) ontológie</a:t>
            </a:r>
          </a:p>
          <a:p>
            <a:pPr lvl="1"/>
            <a:r>
              <a:rPr lang="sk-SK" dirty="0"/>
              <a:t>Tvorba tried/inštancii</a:t>
            </a:r>
          </a:p>
          <a:p>
            <a:pPr lvl="1"/>
            <a:r>
              <a:rPr lang="sk-SK" dirty="0"/>
              <a:t>Problém v prípade úložiska</a:t>
            </a:r>
          </a:p>
          <a:p>
            <a:r>
              <a:rPr lang="sk-SK" dirty="0"/>
              <a:t>Neprehľadnosť editora </a:t>
            </a:r>
            <a:r>
              <a:rPr lang="sk-SK" dirty="0" err="1"/>
              <a:t>Protégé</a:t>
            </a:r>
            <a:endParaRPr lang="sk-SK" dirty="0"/>
          </a:p>
          <a:p>
            <a:r>
              <a:rPr lang="sk-SK" dirty="0"/>
              <a:t>Slabá výpočtová sila</a:t>
            </a:r>
          </a:p>
          <a:p>
            <a:pPr lvl="1"/>
            <a:r>
              <a:rPr lang="sk-SK" dirty="0"/>
              <a:t>Potrebujeme </a:t>
            </a:r>
            <a:r>
              <a:rPr lang="sk-SK" dirty="0" err="1"/>
              <a:t>real-time</a:t>
            </a: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7B96F26-349B-4E19-919E-652CF4F1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9B4F94-A912-4A26-9C8B-2F7BB2E413EE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891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číslo snímky 3">
            <a:extLst>
              <a:ext uri="{FF2B5EF4-FFF2-40B4-BE49-F238E27FC236}">
                <a16:creationId xmlns:a16="http://schemas.microsoft.com/office/drawing/2014/main" id="{BE0CCDD1-7F9C-499F-830F-364BAFD6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9B4F94-A912-4A26-9C8B-2F7BB2E413EE}" type="slidenum">
              <a:rPr lang="sk-SK" smtClean="0"/>
              <a:t>16</a:t>
            </a:fld>
            <a:endParaRPr lang="sk-SK"/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45A29BE5-6868-4B15-8616-A6FC2742C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r>
              <a:rPr lang="sk-SK" dirty="0"/>
              <a:t>Ontológia potrebuje jednoznačnosť</a:t>
            </a:r>
          </a:p>
          <a:p>
            <a:pPr lvl="1"/>
            <a:r>
              <a:rPr lang="sk-SK" dirty="0"/>
              <a:t>Usporadúvanie entít a vzťahov</a:t>
            </a:r>
          </a:p>
          <a:p>
            <a:pPr lvl="1"/>
            <a:r>
              <a:rPr lang="sk-SK" dirty="0"/>
              <a:t>Svet logiky</a:t>
            </a:r>
          </a:p>
          <a:p>
            <a:r>
              <a:rPr lang="sk-SK" dirty="0"/>
              <a:t>UK je veľká a komplikovaná organizácia</a:t>
            </a:r>
          </a:p>
          <a:p>
            <a:pPr lvl="1"/>
            <a:r>
              <a:rPr lang="sk-SK" dirty="0"/>
              <a:t>osoby, role, súčasti, vzťahy</a:t>
            </a:r>
          </a:p>
          <a:p>
            <a:pPr lvl="1"/>
            <a:r>
              <a:rPr lang="sk-SK" dirty="0"/>
              <a:t>nejednota organizačnej štruktúry</a:t>
            </a:r>
          </a:p>
          <a:p>
            <a:pPr lvl="1"/>
            <a:r>
              <a:rPr lang="sk-SK" dirty="0"/>
              <a:t>chýba dokumentácia (agendy a vzťahy)</a:t>
            </a:r>
          </a:p>
          <a:p>
            <a:pPr lvl="1"/>
            <a:r>
              <a:rPr lang="sk-SK" dirty="0"/>
              <a:t>viaceré pohľady na to isté</a:t>
            </a:r>
          </a:p>
          <a:p>
            <a:r>
              <a:rPr lang="sk-SK" dirty="0"/>
              <a:t>Je ťažké nájsť jednotný spôsob prístupu k reprezentácii procesov z UK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31490F47-3BBF-4E41-8195-CC4DB139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0760" cy="1325563"/>
          </a:xfrm>
        </p:spPr>
        <p:txBody>
          <a:bodyPr/>
          <a:lstStyle/>
          <a:p>
            <a:r>
              <a:rPr lang="sk-SK" dirty="0"/>
              <a:t>Problémy – analýza častí Univerzity Komenského</a:t>
            </a:r>
          </a:p>
        </p:txBody>
      </p:sp>
    </p:spTree>
    <p:extLst>
      <p:ext uri="{BB962C8B-B14F-4D97-AF65-F5344CB8AC3E}">
        <p14:creationId xmlns:p14="http://schemas.microsoft.com/office/powerpoint/2010/main" val="4014259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B3E3D-025F-431A-B1FB-F7C023D6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Odporúčania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54D018-BBDB-4A07-A07F-04BF55D5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r>
              <a:rPr lang="sk-SK" dirty="0"/>
              <a:t>Podrobná analýza súčastí a procesov UK</a:t>
            </a:r>
          </a:p>
          <a:p>
            <a:r>
              <a:rPr lang="sk-SK" dirty="0"/>
              <a:t>Jednotné názvoslovie</a:t>
            </a:r>
          </a:p>
          <a:p>
            <a:pPr lvl="1"/>
            <a:r>
              <a:rPr lang="sk-SK" dirty="0"/>
              <a:t>Roly, súčasti, procesy</a:t>
            </a:r>
          </a:p>
          <a:p>
            <a:r>
              <a:rPr lang="sk-SK" dirty="0" err="1"/>
              <a:t>Protégé</a:t>
            </a:r>
            <a:r>
              <a:rPr lang="sk-SK" dirty="0"/>
              <a:t> nie je použiteľné skutočnú implementáciu</a:t>
            </a:r>
          </a:p>
          <a:p>
            <a:pPr lvl="1"/>
            <a:r>
              <a:rPr lang="sk-SK" dirty="0"/>
              <a:t>Iné vývojové prostredie</a:t>
            </a:r>
          </a:p>
          <a:p>
            <a:pPr lvl="1"/>
            <a:r>
              <a:rPr lang="sk-SK" dirty="0"/>
              <a:t>Prepracovanejšie vyhodnocovanie </a:t>
            </a:r>
          </a:p>
          <a:p>
            <a:r>
              <a:rPr lang="sk-SK" dirty="0" err="1"/>
              <a:t>Monolitickosť</a:t>
            </a: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7B96F26-349B-4E19-919E-652CF4F1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4752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50F0A-A7DB-496F-A79F-AFF92F5C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323" y="3128591"/>
            <a:ext cx="6660610" cy="1325563"/>
          </a:xfrm>
        </p:spPr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968532-76FA-4ABB-A8D1-95F0865B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133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69C2A-669D-4AEB-8E3F-50D7B01B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Otázky – súčasný stav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B4B61D-8612-45A3-98DB-2DBBCC85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 súčasnému riešeniu som nemal prístup</a:t>
            </a:r>
          </a:p>
          <a:p>
            <a:r>
              <a:rPr lang="sk-SK" dirty="0"/>
              <a:t>Požiadavka na reprezentáciu logiky</a:t>
            </a:r>
          </a:p>
          <a:p>
            <a:r>
              <a:rPr lang="sk-SK" dirty="0"/>
              <a:t>Jednoduchšie ako napísať skripty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F921378-D8E2-40E1-AFDF-EB9891EE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97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B3E3D-025F-431A-B1FB-F7C023D6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Úvod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54D018-BBDB-4A07-A07F-04BF55D5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r>
              <a:rPr lang="sk-SK" dirty="0"/>
              <a:t>Uchovávanie logických súvislostí pre potreby riadenia prístupu</a:t>
            </a:r>
          </a:p>
          <a:p>
            <a:r>
              <a:rPr lang="sk-SK" dirty="0"/>
              <a:t>Riadenie prístupu</a:t>
            </a:r>
          </a:p>
          <a:p>
            <a:pPr lvl="1"/>
            <a:r>
              <a:rPr lang="sk-SK" dirty="0"/>
              <a:t>Klasické: Subjekt – objekt – oprávnenia </a:t>
            </a:r>
          </a:p>
          <a:p>
            <a:pPr lvl="1"/>
            <a:r>
              <a:rPr lang="sk-SK" dirty="0"/>
              <a:t>Role: Subjekty (osoby) – roly – objekty (objekty prístupu) – oprávnenia </a:t>
            </a:r>
          </a:p>
          <a:p>
            <a:pPr lvl="2"/>
            <a:r>
              <a:rPr lang="sk-SK" dirty="0"/>
              <a:t>Hierarchia rol</a:t>
            </a:r>
          </a:p>
          <a:p>
            <a:pPr lvl="2"/>
            <a:r>
              <a:rPr lang="sk-SK" dirty="0"/>
              <a:t>Ďalšie obmedzenia (separácia rol, mohutnosti) </a:t>
            </a:r>
          </a:p>
          <a:p>
            <a:pPr lvl="1"/>
            <a:r>
              <a:rPr lang="sk-SK" dirty="0"/>
              <a:t>Komplexnejšie prostredie</a:t>
            </a:r>
          </a:p>
          <a:p>
            <a:pPr lvl="2"/>
            <a:r>
              <a:rPr lang="sk-SK" dirty="0"/>
              <a:t>Atribúty, ontológia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7B96F26-349B-4E19-919E-652CF4F1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9287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69C2A-669D-4AEB-8E3F-50D7B01B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Otázky – prenos informácii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B4B61D-8612-45A3-98DB-2DBBCC85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Všeobecný pohľad, nepodarilo sa nám dostať k nasadeniu</a:t>
            </a:r>
          </a:p>
          <a:p>
            <a:r>
              <a:rPr lang="sk-SK" dirty="0"/>
              <a:t>AIS2, SAP, Sofia nie sú cieľové systémy, sami si riadia prístup</a:t>
            </a:r>
          </a:p>
          <a:p>
            <a:r>
              <a:rPr lang="sk-SK" dirty="0"/>
              <a:t>AIS2 sa bude meniť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F921378-D8E2-40E1-AFDF-EB9891EE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6875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69C2A-669D-4AEB-8E3F-50D7B01B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Otázky – je OWL vhodné?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B4B61D-8612-45A3-98DB-2DBBCC85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Počet inštancii: to je problém editora a nástrojov na vyhodnocovanie</a:t>
            </a:r>
          </a:p>
          <a:p>
            <a:r>
              <a:rPr lang="sk-SK" dirty="0"/>
              <a:t>SWRL: problém editora</a:t>
            </a:r>
          </a:p>
          <a:p>
            <a:r>
              <a:rPr lang="sk-SK" dirty="0"/>
              <a:t>Zložitosť vyhodnocovania: nebol čas</a:t>
            </a:r>
          </a:p>
          <a:p>
            <a:r>
              <a:rPr lang="sk-SK" dirty="0"/>
              <a:t>Kontrola chýba a auditovanie: </a:t>
            </a:r>
            <a:r>
              <a:rPr lang="sk-SK" dirty="0" err="1"/>
              <a:t>Protégé</a:t>
            </a:r>
            <a:r>
              <a:rPr lang="sk-SK" dirty="0"/>
              <a:t> je nevhodné</a:t>
            </a:r>
          </a:p>
          <a:p>
            <a:pPr lvl="1"/>
            <a:r>
              <a:rPr lang="sk-SK" dirty="0"/>
              <a:t>Ďalším nástrojom sme sa nevenovali</a:t>
            </a:r>
          </a:p>
          <a:p>
            <a:pPr lvl="1"/>
            <a:r>
              <a:rPr lang="sk-SK" dirty="0"/>
              <a:t>Osobne si myslím, že toto bude problém</a:t>
            </a: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F921378-D8E2-40E1-AFDF-EB9891EE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278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69C2A-669D-4AEB-8E3F-50D7B01B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Otázky – je OWL vhodné?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B4B61D-8612-45A3-98DB-2DBBCC85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/>
              <a:t>Protégé</a:t>
            </a:r>
            <a:r>
              <a:rPr lang="sk-SK" dirty="0"/>
              <a:t> nie je vhodné</a:t>
            </a:r>
          </a:p>
          <a:p>
            <a:r>
              <a:rPr lang="sk-SK" dirty="0"/>
              <a:t>OWL vyjadrovacia schopnosť:</a:t>
            </a:r>
          </a:p>
          <a:p>
            <a:pPr lvl="1"/>
            <a:r>
              <a:rPr lang="sk-SK" dirty="0"/>
              <a:t>Na veľa vecí stačí</a:t>
            </a:r>
          </a:p>
          <a:p>
            <a:pPr lvl="1"/>
            <a:r>
              <a:rPr lang="sk-SK" dirty="0"/>
              <a:t>Dobre sa ňou „myslí“</a:t>
            </a:r>
          </a:p>
          <a:p>
            <a:r>
              <a:rPr lang="sk-SK" dirty="0"/>
              <a:t>Avšak: </a:t>
            </a:r>
          </a:p>
          <a:p>
            <a:pPr lvl="1"/>
            <a:r>
              <a:rPr lang="sk-SK" dirty="0" err="1"/>
              <a:t>Monolitickosť</a:t>
            </a:r>
            <a:endParaRPr lang="sk-SK" dirty="0"/>
          </a:p>
          <a:p>
            <a:pPr lvl="1"/>
            <a:r>
              <a:rPr lang="sk-SK" dirty="0"/>
              <a:t>Premenné</a:t>
            </a:r>
          </a:p>
          <a:p>
            <a:r>
              <a:rPr lang="sk-SK" dirty="0"/>
              <a:t>Problémy mimo OWL:</a:t>
            </a:r>
          </a:p>
          <a:p>
            <a:pPr lvl="1"/>
            <a:r>
              <a:rPr lang="sk-SK" dirty="0"/>
              <a:t>Editor</a:t>
            </a:r>
          </a:p>
          <a:p>
            <a:pPr lvl="1"/>
            <a:r>
              <a:rPr lang="sk-SK" dirty="0"/>
              <a:t>Vyhodnocovanie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F921378-D8E2-40E1-AFDF-EB9891EE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415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69C2A-669D-4AEB-8E3F-50D7B01B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Otázky – separácia rol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B4B61D-8612-45A3-98DB-2DBBCC85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Nie objektové vlastnosti ale OWL axiómy a SWRL pravidlá</a:t>
            </a:r>
          </a:p>
          <a:p>
            <a:r>
              <a:rPr lang="sk-SK" dirty="0"/>
              <a:t>Príklad: </a:t>
            </a:r>
            <a:r>
              <a:rPr lang="sk-SK" i="1" dirty="0"/>
              <a:t>dekan, prodekan, rektor, prorektor, kvestor ani tajomník fakulty nemôžu byť členmi akademického senátu</a:t>
            </a: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F921378-D8E2-40E1-AFDF-EB9891EE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23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EF6F55D-96E2-4B51-BC55-EC03F81F2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7" t="5629" r="1644" b="6553"/>
          <a:stretch/>
        </p:blipFill>
        <p:spPr>
          <a:xfrm>
            <a:off x="1032629" y="3145156"/>
            <a:ext cx="10126742" cy="32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17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69C2A-669D-4AEB-8E3F-50D7B01B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Otázky – separácia rol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B4B61D-8612-45A3-98DB-2DBBCC85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Príklad: </a:t>
            </a:r>
            <a:r>
              <a:rPr lang="sk-SK" i="1" dirty="0"/>
              <a:t>osoba nemôže byť školiteľom aj oponentom tej istej práce</a:t>
            </a: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F921378-D8E2-40E1-AFDF-EB9891EE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24</a:t>
            </a:fld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CB7A3A0-234F-4258-A93B-EEC756E49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79" y="2677081"/>
            <a:ext cx="10332442" cy="26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66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69C2A-669D-4AEB-8E3F-50D7B01B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Otázky – CARBAC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B4B61D-8612-45A3-98DB-2DBBCC85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Riadenie prístupu k zdravotnej dokumentácii</a:t>
            </a:r>
          </a:p>
          <a:p>
            <a:r>
              <a:rPr lang="sk-SK" dirty="0"/>
              <a:t>Mimoriadny stav pacienta</a:t>
            </a:r>
          </a:p>
          <a:p>
            <a:pPr lvl="1"/>
            <a:r>
              <a:rPr lang="sk-SK" dirty="0"/>
              <a:t>Senzory, aktivita (kalendár)</a:t>
            </a:r>
          </a:p>
          <a:p>
            <a:r>
              <a:rPr lang="sk-SK" dirty="0"/>
              <a:t>Pracovný čas doktora</a:t>
            </a:r>
          </a:p>
          <a:p>
            <a:pPr lvl="1"/>
            <a:r>
              <a:rPr lang="sk-SK" dirty="0"/>
              <a:t>GPS, ordinačné hodiny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F921378-D8E2-40E1-AFDF-EB9891EE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7648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69C2A-669D-4AEB-8E3F-50D7B01B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Otázky – odhady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B4B61D-8612-45A3-98DB-2DBBCC85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Testovanie</a:t>
            </a:r>
          </a:p>
          <a:p>
            <a:r>
              <a:rPr lang="sk-SK" dirty="0"/>
              <a:t>Prevádzka</a:t>
            </a:r>
          </a:p>
          <a:p>
            <a:pPr lvl="1"/>
            <a:r>
              <a:rPr lang="sk-SK" dirty="0"/>
              <a:t>4 300 zamestnancov, 23 000 študentov</a:t>
            </a:r>
          </a:p>
          <a:p>
            <a:pPr lvl="1"/>
            <a:r>
              <a:rPr lang="sk-SK" dirty="0"/>
              <a:t>Inštancie: rádovo 10k identít, 100k rol, 1M vlastností</a:t>
            </a:r>
          </a:p>
          <a:p>
            <a:pPr lvl="2"/>
            <a:r>
              <a:rPr lang="sk-SK" dirty="0"/>
              <a:t>Tried, objektových vlastností podstatne menej (100ky)</a:t>
            </a:r>
          </a:p>
          <a:p>
            <a:r>
              <a:rPr lang="sk-SK" dirty="0" err="1"/>
              <a:t>Protégé</a:t>
            </a:r>
            <a:endParaRPr lang="sk-SK" dirty="0"/>
          </a:p>
          <a:p>
            <a:pPr lvl="1"/>
            <a:r>
              <a:rPr lang="sk-SK" dirty="0"/>
              <a:t>100ky inštancii (neprehľadnosť)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F921378-D8E2-40E1-AFDF-EB9891EE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1790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50F0A-A7DB-496F-A79F-AFF92F5C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323" y="3128591"/>
            <a:ext cx="6660610" cy="1325563"/>
          </a:xfrm>
        </p:spPr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968532-76FA-4ABB-A8D1-95F0865B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3922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B3E3D-025F-431A-B1FB-F7C023D6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6" y="-223087"/>
            <a:ext cx="10515600" cy="1325563"/>
          </a:xfrm>
        </p:spPr>
        <p:txBody>
          <a:bodyPr/>
          <a:lstStyle/>
          <a:p>
            <a:r>
              <a:rPr lang="sk-SK" dirty="0"/>
              <a:t>Model agendy záverečných prác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7B96F26-349B-4E19-919E-652CF4F1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9B4F94-A912-4A26-9C8B-2F7BB2E413EE}" type="slidenum">
              <a:rPr lang="sk-SK" smtClean="0"/>
              <a:t>28</a:t>
            </a:fld>
            <a:endParaRPr lang="sk-SK"/>
          </a:p>
        </p:txBody>
      </p:sp>
      <p:pic>
        <p:nvPicPr>
          <p:cNvPr id="7" name="Obrázok 6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6EB3E7A8-104E-41D7-91CC-BEBA45C6E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65" y="1102476"/>
            <a:ext cx="4661869" cy="3883181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847CD9D4-2EB1-4628-8208-3EC3AD8B5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75" t="18664" r="29607" b="79248"/>
          <a:stretch/>
        </p:blipFill>
        <p:spPr>
          <a:xfrm>
            <a:off x="268037" y="5456323"/>
            <a:ext cx="1165592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07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7827C2F-2630-4985-8166-05DA3288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29</a:t>
            </a:fld>
            <a:endParaRPr lang="sk-SK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6BCFFF3-6169-402E-AAE5-24DED9AA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0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/>
              <a:t>AZP – matica prístupu</a:t>
            </a:r>
            <a:br>
              <a:rPr lang="sk-SK" sz="3600" dirty="0"/>
            </a:br>
            <a:endParaRPr lang="sk-SK" sz="36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C254D2C-66F7-4783-97FA-E957B1DD8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871537"/>
            <a:ext cx="9001125" cy="26765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93DEC05-913F-456B-A1F5-A382BE6D8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57" y="3766116"/>
            <a:ext cx="8991605" cy="23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6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10671C89-0231-4F67-9F41-79194F07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dirty="0"/>
              <a:t>Riadenie prístupu v UK</a:t>
            </a:r>
          </a:p>
        </p:txBody>
      </p:sp>
      <p:sp>
        <p:nvSpPr>
          <p:cNvPr id="17" name="Zástupný objekt pre číslo snímky 3">
            <a:extLst>
              <a:ext uri="{FF2B5EF4-FFF2-40B4-BE49-F238E27FC236}">
                <a16:creationId xmlns:a16="http://schemas.microsoft.com/office/drawing/2014/main" id="{8524BE53-D84F-46D5-A65A-A34301F5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9B4F94-A912-4A26-9C8B-2F7BB2E413EE}" type="slidenum">
              <a:rPr lang="sk-SK" smtClean="0"/>
              <a:t>3</a:t>
            </a:fld>
            <a:endParaRPr lang="sk-SK"/>
          </a:p>
        </p:txBody>
      </p:sp>
      <p:pic>
        <p:nvPicPr>
          <p:cNvPr id="23" name="Obrázok 22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1837DBB1-A5CF-4877-A336-B1C53EAB9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" y="2281079"/>
            <a:ext cx="11620113" cy="34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10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7827C2F-2630-4985-8166-05DA3288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30</a:t>
            </a:fld>
            <a:endParaRPr lang="sk-SK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6BCFFF3-6169-402E-AAE5-24DED9AA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0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/>
              <a:t>AZP – ostatné oprávnenia</a:t>
            </a:r>
            <a:br>
              <a:rPr lang="sk-SK" sz="3600" dirty="0"/>
            </a:br>
            <a:endParaRPr lang="sk-SK" sz="3600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925C8D6D-8C4E-4529-99C1-6DE9BB08F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12" y="694261"/>
            <a:ext cx="8225375" cy="60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13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7827C2F-2630-4985-8166-05DA3288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31</a:t>
            </a:fld>
            <a:endParaRPr lang="sk-SK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6BCFFF3-6169-402E-AAE5-24DED9AA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0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/>
              <a:t>AZP – ostatné oprávnenia</a:t>
            </a:r>
            <a:br>
              <a:rPr lang="sk-SK" sz="3600" dirty="0"/>
            </a:br>
            <a:endParaRPr lang="sk-SK" sz="3600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836B7B9C-1AC1-469F-8EC7-0003D4E92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334" y="842055"/>
            <a:ext cx="7719332" cy="58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88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7827C2F-2630-4985-8166-05DA3288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32</a:t>
            </a:fld>
            <a:endParaRPr lang="sk-SK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6BCFFF3-6169-402E-AAE5-24DED9AA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0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/>
              <a:t>AS UK – matica prístupu</a:t>
            </a:r>
            <a:br>
              <a:rPr lang="sk-SK" sz="3600" dirty="0"/>
            </a:br>
            <a:endParaRPr lang="sk-SK" sz="3600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A5D156F2-0763-47ED-A273-D2A632C38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123" y="662781"/>
            <a:ext cx="6916724" cy="613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18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7827C2F-2630-4985-8166-05DA3288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33</a:t>
            </a:fld>
            <a:endParaRPr lang="sk-SK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6BCFFF3-6169-402E-AAE5-24DED9AA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0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/>
              <a:t>AS UK – ostatné oprávnenia</a:t>
            </a:r>
            <a:br>
              <a:rPr lang="sk-SK" sz="3600" dirty="0"/>
            </a:br>
            <a:endParaRPr lang="sk-SK" sz="3600" dirty="0"/>
          </a:p>
        </p:txBody>
      </p:sp>
      <p:pic>
        <p:nvPicPr>
          <p:cNvPr id="6" name="Obrázok 5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E4D67BF7-3FB3-4CB9-AA07-2D76E6D18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" y="1238817"/>
            <a:ext cx="12096720" cy="511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10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71E24-07C3-429E-BEB4-AE280D51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Predseda ASUK – člen kolégia rektora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74C2B99-201A-4091-BF50-4534AFD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34</a:t>
            </a:fld>
            <a:endParaRPr lang="sk-SK"/>
          </a:p>
        </p:txBody>
      </p:sp>
      <p:pic>
        <p:nvPicPr>
          <p:cNvPr id="6" name="Obrázok 5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056F9518-8E76-4758-9846-CE078C894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5" y="2219792"/>
            <a:ext cx="11071150" cy="360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40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78AB026-9CC1-4699-8AB8-DEB1BD1F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35</a:t>
            </a:fld>
            <a:endParaRPr lang="sk-SK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28DB645-944D-456D-85F1-1510EC9E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dirty="0" err="1"/>
              <a:t>Protégé</a:t>
            </a:r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3D5BB51-8FA5-4374-B4B7-F44445A1D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20" y="1294547"/>
            <a:ext cx="9738360" cy="54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8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B3E3D-025F-431A-B1FB-F7C023D6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OWL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7B96F26-349B-4E19-919E-652CF4F1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36</a:t>
            </a:fld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A8A79C2F-D26E-4739-9580-5122F1640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11" t="33275" r="5658" b="17135"/>
          <a:stretch/>
        </p:blipFill>
        <p:spPr>
          <a:xfrm>
            <a:off x="2181726" y="1690688"/>
            <a:ext cx="7828547" cy="43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2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10671C89-0231-4F67-9F41-79194F07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dirty="0"/>
              <a:t>Riadenie prístupu v UK</a:t>
            </a:r>
          </a:p>
        </p:txBody>
      </p:sp>
      <p:sp>
        <p:nvSpPr>
          <p:cNvPr id="17" name="Zástupný objekt pre číslo snímky 3">
            <a:extLst>
              <a:ext uri="{FF2B5EF4-FFF2-40B4-BE49-F238E27FC236}">
                <a16:creationId xmlns:a16="http://schemas.microsoft.com/office/drawing/2014/main" id="{8524BE53-D84F-46D5-A65A-A34301F5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9B4F94-A912-4A26-9C8B-2F7BB2E413EE}" type="slidenum">
              <a:rPr lang="sk-SK" smtClean="0"/>
              <a:t>4</a:t>
            </a:fld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CED659E-5322-495B-9470-CC10F2250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7" y="2166489"/>
            <a:ext cx="11194925" cy="37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3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B3E3D-025F-431A-B1FB-F7C023D6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Sémantický web, OWL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54D018-BBDB-4A07-A07F-04BF55D5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sk-SK" dirty="0"/>
              <a:t>Existujú modely riadenia prístupu v OWL</a:t>
            </a:r>
          </a:p>
          <a:p>
            <a:pPr lvl="1"/>
            <a:r>
              <a:rPr lang="sk-SK" dirty="0"/>
              <a:t>ROWLBAC</a:t>
            </a:r>
          </a:p>
          <a:p>
            <a:pPr lvl="1"/>
            <a:r>
              <a:rPr lang="sk-SK" dirty="0"/>
              <a:t>Ďalšie špecifické, pracujúce s kontextom</a:t>
            </a:r>
          </a:p>
          <a:p>
            <a:r>
              <a:rPr lang="sk-SK" dirty="0" err="1"/>
              <a:t>Open</a:t>
            </a:r>
            <a:r>
              <a:rPr lang="sk-SK" dirty="0"/>
              <a:t> </a:t>
            </a:r>
            <a:r>
              <a:rPr lang="sk-SK" dirty="0" err="1"/>
              <a:t>world</a:t>
            </a:r>
            <a:r>
              <a:rPr lang="sk-SK" dirty="0"/>
              <a:t>, ľahko rozšíriteľný</a:t>
            </a:r>
          </a:p>
          <a:p>
            <a:r>
              <a:rPr lang="sk-SK" dirty="0"/>
              <a:t>Nástroje na</a:t>
            </a:r>
          </a:p>
          <a:p>
            <a:pPr lvl="1"/>
            <a:r>
              <a:rPr lang="sk-SK" dirty="0"/>
              <a:t>Kontrolu konzistencie</a:t>
            </a:r>
          </a:p>
          <a:p>
            <a:pPr lvl="1"/>
            <a:r>
              <a:rPr lang="sk-SK" dirty="0"/>
              <a:t>Vyvodzovanie súvislostí (implikácie, implicitné na explicitné)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7B96F26-349B-4E19-919E-652CF4F1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626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EE7A860-483D-4789-8FE8-8FB0A3BA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6</a:t>
            </a:fld>
            <a:endParaRPr lang="sk-SK"/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040B2988-55FC-4AA9-9221-7600530F7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r>
              <a:rPr lang="sk-SK" dirty="0"/>
              <a:t>Editor </a:t>
            </a:r>
            <a:r>
              <a:rPr lang="sk-SK" dirty="0" err="1"/>
              <a:t>Protégé</a:t>
            </a:r>
            <a:endParaRPr lang="sk-SK" dirty="0"/>
          </a:p>
          <a:p>
            <a:r>
              <a:rPr lang="sk-SK" dirty="0"/>
              <a:t>Postup:</a:t>
            </a:r>
          </a:p>
          <a:p>
            <a:pPr lvl="1"/>
            <a:r>
              <a:rPr lang="sk-SK" dirty="0"/>
              <a:t>Model prostredia</a:t>
            </a:r>
          </a:p>
          <a:p>
            <a:pPr lvl="1"/>
            <a:r>
              <a:rPr lang="sk-SK" dirty="0"/>
              <a:t>Objekty prístupu</a:t>
            </a:r>
          </a:p>
          <a:p>
            <a:pPr lvl="1"/>
            <a:r>
              <a:rPr lang="sk-SK" dirty="0"/>
              <a:t>Oprávnenia (SWRL)</a:t>
            </a:r>
          </a:p>
          <a:p>
            <a:r>
              <a:rPr lang="sk-SK" dirty="0"/>
              <a:t>Modely:</a:t>
            </a:r>
          </a:p>
          <a:p>
            <a:pPr lvl="1"/>
            <a:r>
              <a:rPr lang="sk-SK" dirty="0"/>
              <a:t>Agenda záverečných prác</a:t>
            </a:r>
          </a:p>
          <a:p>
            <a:pPr lvl="1"/>
            <a:r>
              <a:rPr lang="sk-SK" dirty="0"/>
              <a:t>Činnosť Akademického senátu UK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C8602B6F-188F-4DFA-99E8-02A97D1AE1A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Sémantický web, OWL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453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B3E3D-025F-431A-B1FB-F7C023D6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6" y="-223087"/>
            <a:ext cx="10515600" cy="1325563"/>
          </a:xfrm>
        </p:spPr>
        <p:txBody>
          <a:bodyPr/>
          <a:lstStyle/>
          <a:p>
            <a:r>
              <a:rPr lang="sk-SK" dirty="0"/>
              <a:t>Model agendy záverečných prác 	(1)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7B96F26-349B-4E19-919E-652CF4F1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F94-A912-4A26-9C8B-2F7BB2E413EE}" type="slidenum">
              <a:rPr lang="sk-SK" smtClean="0"/>
              <a:t>7</a:t>
            </a:fld>
            <a:endParaRPr lang="sk-SK"/>
          </a:p>
        </p:txBody>
      </p:sp>
      <p:pic>
        <p:nvPicPr>
          <p:cNvPr id="8" name="Obrázok 7" descr="Obrázok, na ktorom je text, mapa&#10;&#10;Automaticky generovaný popis">
            <a:extLst>
              <a:ext uri="{FF2B5EF4-FFF2-40B4-BE49-F238E27FC236}">
                <a16:creationId xmlns:a16="http://schemas.microsoft.com/office/drawing/2014/main" id="{DE4125E6-00AE-4BB3-936E-30D9724D8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4" y="682014"/>
            <a:ext cx="10361179" cy="61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1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B3E3D-025F-431A-B1FB-F7C023D6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6" y="-223087"/>
            <a:ext cx="10515600" cy="1325563"/>
          </a:xfrm>
        </p:spPr>
        <p:txBody>
          <a:bodyPr/>
          <a:lstStyle/>
          <a:p>
            <a:r>
              <a:rPr lang="sk-SK" dirty="0"/>
              <a:t>Model agendy záverečných prác (2)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7B96F26-349B-4E19-919E-652CF4F1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9B4F94-A912-4A26-9C8B-2F7BB2E413EE}" type="slidenum">
              <a:rPr lang="sk-SK" smtClean="0"/>
              <a:t>8</a:t>
            </a:fld>
            <a:endParaRPr lang="sk-SK"/>
          </a:p>
        </p:txBody>
      </p:sp>
      <p:pic>
        <p:nvPicPr>
          <p:cNvPr id="5" name="Obrázok 4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702F8B0D-9C69-4075-AB61-5CF933DA7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57" y="1102476"/>
            <a:ext cx="7961597" cy="51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2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B3E3D-025F-431A-B1FB-F7C023D6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6" y="-223087"/>
            <a:ext cx="10515600" cy="1325563"/>
          </a:xfrm>
        </p:spPr>
        <p:txBody>
          <a:bodyPr/>
          <a:lstStyle/>
          <a:p>
            <a:r>
              <a:rPr lang="sk-SK" dirty="0"/>
              <a:t>Model agendy záverečných prác (3)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7B96F26-349B-4E19-919E-652CF4F1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9B4F94-A912-4A26-9C8B-2F7BB2E413EE}" type="slidenum">
              <a:rPr lang="sk-SK" smtClean="0"/>
              <a:t>9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D68EE57-FA56-40B3-B00A-B384658DC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759" y="1102476"/>
            <a:ext cx="5344481" cy="51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4017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7102</TotalTime>
  <Words>670</Words>
  <Application>Microsoft Office PowerPoint</Application>
  <PresentationFormat>Širokouhlá</PresentationFormat>
  <Paragraphs>179</Paragraphs>
  <Slides>36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Motív balíka Office</vt:lpstr>
      <vt:lpstr>Manažment prístupových práv v prostredí Univerzity Komenského</vt:lpstr>
      <vt:lpstr>Úvod</vt:lpstr>
      <vt:lpstr>Riadenie prístupu v UK</vt:lpstr>
      <vt:lpstr>Riadenie prístupu v UK</vt:lpstr>
      <vt:lpstr>Sémantický web, OWL</vt:lpstr>
      <vt:lpstr>Prezentácia programu PowerPoint</vt:lpstr>
      <vt:lpstr>Model agendy záverečných prác  (1)</vt:lpstr>
      <vt:lpstr>Model agendy záverečných prác (2)</vt:lpstr>
      <vt:lpstr>Model agendy záverečných prác (3)</vt:lpstr>
      <vt:lpstr>Výsledok</vt:lpstr>
      <vt:lpstr>Model činnosti akademického senátu UK (1)</vt:lpstr>
      <vt:lpstr>AS UK – automatické priradenie roly</vt:lpstr>
      <vt:lpstr>Priradenie roly - príklad</vt:lpstr>
      <vt:lpstr>Prezentácia programu PowerPoint</vt:lpstr>
      <vt:lpstr>Problémy - ontológia</vt:lpstr>
      <vt:lpstr>Problémy – analýza častí Univerzity Komenského</vt:lpstr>
      <vt:lpstr>Odporúčania</vt:lpstr>
      <vt:lpstr>Ďakujem za pozornosť</vt:lpstr>
      <vt:lpstr>Otázky – súčasný stav</vt:lpstr>
      <vt:lpstr>Otázky – prenos informácii</vt:lpstr>
      <vt:lpstr>Otázky – je OWL vhodné?</vt:lpstr>
      <vt:lpstr>Otázky – je OWL vhodné?</vt:lpstr>
      <vt:lpstr>Otázky – separácia rol</vt:lpstr>
      <vt:lpstr>Otázky – separácia rol</vt:lpstr>
      <vt:lpstr>Otázky – CARBAC</vt:lpstr>
      <vt:lpstr>Otázky – odhady</vt:lpstr>
      <vt:lpstr>Ďakujem za pozornosť</vt:lpstr>
      <vt:lpstr>Model agendy záverečných prác</vt:lpstr>
      <vt:lpstr>AZP – matica prístupu </vt:lpstr>
      <vt:lpstr>AZP – ostatné oprávnenia </vt:lpstr>
      <vt:lpstr>AZP – ostatné oprávnenia </vt:lpstr>
      <vt:lpstr>AS UK – matica prístupu </vt:lpstr>
      <vt:lpstr>AS UK – ostatné oprávnenia </vt:lpstr>
      <vt:lpstr>Predseda ASUK – člen kolégia rektora</vt:lpstr>
      <vt:lpstr>Protégé</vt:lpstr>
      <vt:lpstr>OWL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k diplomovej práci  Spôsob udržovania živej bezpečnostnej politiky v prostredí Univerzity Komenského.</dc:title>
  <dc:creator>Marek</dc:creator>
  <cp:lastModifiedBy>Marek Turza</cp:lastModifiedBy>
  <cp:revision>148</cp:revision>
  <dcterms:created xsi:type="dcterms:W3CDTF">2018-11-20T21:26:21Z</dcterms:created>
  <dcterms:modified xsi:type="dcterms:W3CDTF">2019-08-27T12:50:20Z</dcterms:modified>
</cp:coreProperties>
</file>