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77" r:id="rId6"/>
    <p:sldId id="279" r:id="rId7"/>
    <p:sldId id="261" r:id="rId8"/>
    <p:sldId id="284" r:id="rId9"/>
    <p:sldId id="281" r:id="rId10"/>
    <p:sldId id="285" r:id="rId11"/>
    <p:sldId id="283" r:id="rId12"/>
    <p:sldId id="262" r:id="rId13"/>
    <p:sldId id="286" r:id="rId14"/>
    <p:sldId id="263" r:id="rId15"/>
    <p:sldId id="289" r:id="rId16"/>
    <p:sldId id="264" r:id="rId17"/>
    <p:sldId id="288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91" r:id="rId28"/>
    <p:sldId id="290" r:id="rId29"/>
    <p:sldId id="296" r:id="rId30"/>
    <p:sldId id="292" r:id="rId31"/>
    <p:sldId id="295" r:id="rId32"/>
    <p:sldId id="297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751"/>
    <a:srgbClr val="66C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1"/>
    <p:restoredTop sz="87164"/>
  </p:normalViewPr>
  <p:slideViewPr>
    <p:cSldViewPr snapToGrid="0" snapToObjects="1">
      <p:cViewPr>
        <p:scale>
          <a:sx n="74" d="100"/>
          <a:sy n="74" d="100"/>
        </p:scale>
        <p:origin x="2880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Povedat</a:t>
            </a:r>
            <a:r>
              <a:rPr lang="sk-SK" dirty="0"/>
              <a:t> </a:t>
            </a:r>
            <a:r>
              <a:rPr lang="sk-SK" dirty="0" err="1"/>
              <a:t>ze</a:t>
            </a:r>
            <a:r>
              <a:rPr lang="sk-SK" dirty="0"/>
              <a:t> </a:t>
            </a:r>
            <a:r>
              <a:rPr lang="sk-SK" dirty="0" err="1"/>
              <a:t>nasa</a:t>
            </a:r>
            <a:r>
              <a:rPr lang="sk-SK" dirty="0"/>
              <a:t> </a:t>
            </a:r>
            <a:r>
              <a:rPr lang="sk-SK" dirty="0" err="1"/>
              <a:t>praca</a:t>
            </a:r>
            <a:r>
              <a:rPr lang="sk-SK" dirty="0"/>
              <a:t> sa </a:t>
            </a:r>
            <a:r>
              <a:rPr lang="sk-SK" dirty="0" err="1"/>
              <a:t>zaobera</a:t>
            </a:r>
            <a:r>
              <a:rPr lang="sk-SK" dirty="0"/>
              <a:t> x a y</a:t>
            </a:r>
          </a:p>
        </p:txBody>
      </p:sp>
    </p:spTree>
    <p:extLst>
      <p:ext uri="{BB962C8B-B14F-4D97-AF65-F5344CB8AC3E}">
        <p14:creationId xmlns:p14="http://schemas.microsoft.com/office/powerpoint/2010/main" val="23566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Bagging</a:t>
            </a:r>
            <a:r>
              <a:rPr lang="sk-SK" dirty="0"/>
              <a:t> </a:t>
            </a:r>
            <a:r>
              <a:rPr lang="sk-SK" dirty="0" err="1"/>
              <a:t>decision</a:t>
            </a:r>
            <a:r>
              <a:rPr lang="sk-SK" dirty="0"/>
              <a:t> </a:t>
            </a:r>
            <a:r>
              <a:rPr lang="sk-SK" dirty="0" err="1"/>
              <a:t>tree</a:t>
            </a:r>
            <a:r>
              <a:rPr lang="sk-SK" dirty="0"/>
              <a:t> zrazu? </a:t>
            </a:r>
            <a:r>
              <a:rPr lang="sk-SK" dirty="0" err="1"/>
              <a:t>Mozno</a:t>
            </a:r>
            <a:r>
              <a:rPr lang="sk-SK" dirty="0"/>
              <a:t> daj len </a:t>
            </a:r>
            <a:r>
              <a:rPr lang="sk-SK" dirty="0" err="1"/>
              <a:t>sensor</a:t>
            </a:r>
            <a:r>
              <a:rPr lang="sk-SK" dirty="0"/>
              <a:t> </a:t>
            </a:r>
            <a:r>
              <a:rPr lang="sk-SK" dirty="0" err="1"/>
              <a:t>embedding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425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Toto asi </a:t>
            </a:r>
            <a:r>
              <a:rPr lang="sk-SK" dirty="0" err="1"/>
              <a:t>tiez</a:t>
            </a:r>
            <a:r>
              <a:rPr lang="sk-SK" dirty="0"/>
              <a:t> </a:t>
            </a:r>
            <a:r>
              <a:rPr lang="sk-SK" dirty="0" err="1"/>
              <a:t>prec</a:t>
            </a:r>
            <a:r>
              <a:rPr lang="sk-SK" dirty="0"/>
              <a:t> len povedz </a:t>
            </a:r>
            <a:r>
              <a:rPr lang="sk-SK" dirty="0" err="1"/>
              <a:t>ze</a:t>
            </a:r>
            <a:r>
              <a:rPr lang="sk-SK" dirty="0"/>
              <a:t> 100%</a:t>
            </a:r>
          </a:p>
        </p:txBody>
      </p:sp>
    </p:spTree>
    <p:extLst>
      <p:ext uri="{BB962C8B-B14F-4D97-AF65-F5344CB8AC3E}">
        <p14:creationId xmlns:p14="http://schemas.microsoft.com/office/powerpoint/2010/main" val="2090310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!! </a:t>
            </a:r>
            <a:r>
              <a:rPr lang="sk-SK" dirty="0" err="1"/>
              <a:t>Sample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 doteraz </a:t>
            </a:r>
            <a:r>
              <a:rPr lang="sk-SK" dirty="0" err="1"/>
              <a:t>nespomenute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4610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Mozno</a:t>
            </a:r>
            <a:r>
              <a:rPr lang="sk-SK" dirty="0"/>
              <a:t> postupne zobrazovanie, </a:t>
            </a:r>
            <a:r>
              <a:rPr lang="sk-SK" dirty="0" err="1"/>
              <a:t>contributions</a:t>
            </a:r>
            <a:r>
              <a:rPr lang="sk-SK" dirty="0"/>
              <a:t> a </a:t>
            </a:r>
            <a:r>
              <a:rPr lang="sk-SK" dirty="0" err="1"/>
              <a:t>future</a:t>
            </a:r>
            <a:r>
              <a:rPr lang="sk-SK" dirty="0"/>
              <a:t> </a:t>
            </a:r>
            <a:r>
              <a:rPr lang="sk-SK" dirty="0" err="1"/>
              <a:t>work</a:t>
            </a:r>
            <a:r>
              <a:rPr lang="sk-SK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77096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Mozno</a:t>
            </a:r>
            <a:r>
              <a:rPr lang="sk-SK" dirty="0"/>
              <a:t> postupne zobrazovanie, </a:t>
            </a:r>
            <a:r>
              <a:rPr lang="sk-SK" dirty="0" err="1"/>
              <a:t>contributions</a:t>
            </a:r>
            <a:r>
              <a:rPr lang="sk-SK" dirty="0"/>
              <a:t> a </a:t>
            </a:r>
            <a:r>
              <a:rPr lang="sk-SK" dirty="0" err="1"/>
              <a:t>future</a:t>
            </a:r>
            <a:r>
              <a:rPr lang="sk-SK" dirty="0"/>
              <a:t> </a:t>
            </a:r>
            <a:r>
              <a:rPr lang="sk-SK" dirty="0" err="1"/>
              <a:t>work</a:t>
            </a:r>
            <a:r>
              <a:rPr lang="sk-SK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58374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AR je </a:t>
            </a:r>
            <a:r>
              <a:rPr lang="sk-SK" dirty="0" err="1"/>
              <a:t>co</a:t>
            </a:r>
            <a:r>
              <a:rPr lang="sk-SK" dirty="0"/>
              <a:t> </a:t>
            </a:r>
            <a:r>
              <a:rPr lang="sk-SK" dirty="0" err="1"/>
              <a:t>akoze</a:t>
            </a:r>
            <a:r>
              <a:rPr lang="sk-SK" dirty="0"/>
              <a:t> po slovensky? </a:t>
            </a:r>
            <a:r>
              <a:rPr lang="sk-SK" dirty="0" err="1"/>
              <a:t>Augmented</a:t>
            </a:r>
            <a:r>
              <a:rPr lang="sk-SK" dirty="0"/>
              <a:t> realita?</a:t>
            </a:r>
          </a:p>
        </p:txBody>
      </p:sp>
    </p:spTree>
    <p:extLst>
      <p:ext uri="{BB962C8B-B14F-4D97-AF65-F5344CB8AC3E}">
        <p14:creationId xmlns:p14="http://schemas.microsoft.com/office/powerpoint/2010/main" val="142402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Ze</a:t>
            </a:r>
            <a:r>
              <a:rPr lang="sk-SK" dirty="0"/>
              <a:t> bude aj </a:t>
            </a:r>
            <a:r>
              <a:rPr lang="sk-SK" dirty="0" err="1"/>
              <a:t>ablacna</a:t>
            </a:r>
            <a:r>
              <a:rPr lang="sk-SK" dirty="0"/>
              <a:t> </a:t>
            </a:r>
            <a:r>
              <a:rPr lang="sk-SK" dirty="0" err="1"/>
              <a:t>studia</a:t>
            </a:r>
            <a:r>
              <a:rPr lang="sk-SK" dirty="0"/>
              <a:t> ! A </a:t>
            </a:r>
            <a:r>
              <a:rPr lang="sk-SK" dirty="0" err="1"/>
              <a:t>co</a:t>
            </a:r>
            <a:r>
              <a:rPr lang="sk-SK" dirty="0"/>
              <a:t> to je</a:t>
            </a:r>
          </a:p>
        </p:txBody>
      </p:sp>
    </p:spTree>
    <p:extLst>
      <p:ext uri="{BB962C8B-B14F-4D97-AF65-F5344CB8AC3E}">
        <p14:creationId xmlns:p14="http://schemas.microsoft.com/office/powerpoint/2010/main" val="355842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Mame </a:t>
            </a:r>
            <a:r>
              <a:rPr lang="sk-SK" dirty="0" err="1"/>
              <a:t>vlastnu</a:t>
            </a:r>
            <a:r>
              <a:rPr lang="sk-SK" dirty="0"/>
              <a:t> </a:t>
            </a:r>
            <a:r>
              <a:rPr lang="sk-SK" dirty="0" err="1"/>
              <a:t>appku</a:t>
            </a:r>
            <a:r>
              <a:rPr lang="sk-SK" dirty="0"/>
              <a:t> kde toto </a:t>
            </a:r>
            <a:r>
              <a:rPr lang="sk-SK" dirty="0" err="1"/>
              <a:t>robime</a:t>
            </a:r>
            <a:r>
              <a:rPr lang="sk-SK" dirty="0"/>
              <a:t>, fajne !</a:t>
            </a:r>
          </a:p>
        </p:txBody>
      </p:sp>
    </p:spTree>
    <p:extLst>
      <p:ext uri="{BB962C8B-B14F-4D97-AF65-F5344CB8AC3E}">
        <p14:creationId xmlns:p14="http://schemas.microsoft.com/office/powerpoint/2010/main" val="382291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/>
              <a:t>Ze</a:t>
            </a:r>
            <a:r>
              <a:rPr lang="sk-SK" dirty="0"/>
              <a:t> nevieme o inom </a:t>
            </a:r>
            <a:r>
              <a:rPr lang="sk-SK" dirty="0" err="1"/>
              <a:t>publicly</a:t>
            </a:r>
            <a:r>
              <a:rPr lang="sk-SK" dirty="0"/>
              <a:t> </a:t>
            </a:r>
            <a:r>
              <a:rPr lang="sk-SK" dirty="0" err="1"/>
              <a:t>available</a:t>
            </a:r>
            <a:r>
              <a:rPr lang="sk-SK" dirty="0"/>
              <a:t> </a:t>
            </a:r>
            <a:r>
              <a:rPr lang="sk-SK" dirty="0" err="1"/>
              <a:t>hgr</a:t>
            </a:r>
            <a:r>
              <a:rPr lang="sk-SK" dirty="0"/>
              <a:t> </a:t>
            </a:r>
            <a:r>
              <a:rPr lang="sk-SK" dirty="0" err="1"/>
              <a:t>datasete</a:t>
            </a:r>
            <a:r>
              <a:rPr lang="sk-SK" dirty="0"/>
              <a:t> s </a:t>
            </a:r>
            <a:r>
              <a:rPr lang="sk-SK" dirty="0" err="1"/>
              <a:t>takym</a:t>
            </a:r>
            <a:r>
              <a:rPr lang="sk-SK" dirty="0"/>
              <a:t> </a:t>
            </a:r>
            <a:r>
              <a:rPr lang="sk-SK" dirty="0" err="1"/>
              <a:t>mnozstvom</a:t>
            </a:r>
            <a:r>
              <a:rPr lang="sk-SK" dirty="0"/>
              <a:t> a </a:t>
            </a:r>
            <a:r>
              <a:rPr lang="sk-SK" dirty="0" err="1"/>
              <a:t>viacerymi</a:t>
            </a:r>
            <a:r>
              <a:rPr lang="sk-SK" dirty="0"/>
              <a:t> senzormi</a:t>
            </a:r>
          </a:p>
          <a:p>
            <a:r>
              <a:rPr lang="sk-SK" dirty="0"/>
              <a:t>Dokopy viac ako 16 </a:t>
            </a:r>
            <a:r>
              <a:rPr lang="sk-SK" dirty="0" err="1"/>
              <a:t>hodin</a:t>
            </a:r>
            <a:r>
              <a:rPr lang="sk-SK" dirty="0"/>
              <a:t> </a:t>
            </a:r>
            <a:r>
              <a:rPr lang="sk-SK" dirty="0" err="1"/>
              <a:t>mavania</a:t>
            </a:r>
            <a:endParaRPr lang="sk-SK" dirty="0"/>
          </a:p>
          <a:p>
            <a:endParaRPr lang="sk-SK" dirty="0"/>
          </a:p>
          <a:p>
            <a:r>
              <a:rPr lang="sk-SK" dirty="0"/>
              <a:t>Dajme boha </a:t>
            </a:r>
            <a:r>
              <a:rPr lang="sk-SK" dirty="0" err="1"/>
              <a:t>prec</a:t>
            </a:r>
            <a:r>
              <a:rPr lang="sk-SK" dirty="0"/>
              <a:t> </a:t>
            </a:r>
            <a:r>
              <a:rPr lang="sk-SK" dirty="0" err="1"/>
              <a:t>tolko</a:t>
            </a:r>
            <a:r>
              <a:rPr lang="sk-SK" dirty="0"/>
              <a:t> grafov, </a:t>
            </a:r>
            <a:r>
              <a:rPr lang="sk-SK" dirty="0" err="1"/>
              <a:t>vobec</a:t>
            </a:r>
            <a:r>
              <a:rPr lang="sk-SK" dirty="0"/>
              <a:t> </a:t>
            </a:r>
            <a:r>
              <a:rPr lang="sk-SK" dirty="0" err="1"/>
              <a:t>neni</a:t>
            </a:r>
            <a:r>
              <a:rPr lang="sk-SK" dirty="0"/>
              <a:t> jasne </a:t>
            </a:r>
            <a:r>
              <a:rPr lang="sk-SK" dirty="0" err="1"/>
              <a:t>naco</a:t>
            </a:r>
            <a:r>
              <a:rPr lang="sk-SK" dirty="0"/>
              <a:t> sa </a:t>
            </a:r>
            <a:r>
              <a:rPr lang="sk-SK" dirty="0" err="1"/>
              <a:t>pozerat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352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Ze</a:t>
            </a:r>
            <a:r>
              <a:rPr lang="sk-SK" dirty="0"/>
              <a:t> </a:t>
            </a:r>
            <a:r>
              <a:rPr lang="sk-SK" dirty="0" err="1"/>
              <a:t>su</a:t>
            </a:r>
            <a:r>
              <a:rPr lang="sk-SK" dirty="0"/>
              <a:t> RNN, </a:t>
            </a:r>
            <a:r>
              <a:rPr lang="sk-SK" dirty="0" err="1"/>
              <a:t>co</a:t>
            </a:r>
            <a:r>
              <a:rPr lang="sk-SK" dirty="0"/>
              <a:t> je zhruba LSTM, </a:t>
            </a:r>
            <a:r>
              <a:rPr lang="sk-SK" dirty="0" err="1"/>
              <a:t>ze</a:t>
            </a:r>
            <a:r>
              <a:rPr lang="sk-SK" dirty="0"/>
              <a:t> tam je </a:t>
            </a:r>
            <a:r>
              <a:rPr lang="sk-SK" dirty="0" err="1"/>
              <a:t>nelinearita</a:t>
            </a:r>
            <a:r>
              <a:rPr lang="sk-SK" dirty="0"/>
              <a:t>..</a:t>
            </a:r>
          </a:p>
          <a:p>
            <a:r>
              <a:rPr lang="sk-SK" dirty="0"/>
              <a:t>Ako </a:t>
            </a:r>
            <a:r>
              <a:rPr lang="sk-SK" dirty="0" err="1"/>
              <a:t>vystup</a:t>
            </a:r>
            <a:r>
              <a:rPr lang="sk-SK" dirty="0"/>
              <a:t> sa zoberie </a:t>
            </a:r>
            <a:r>
              <a:rPr lang="sk-SK" dirty="0" err="1"/>
              <a:t>vystup</a:t>
            </a:r>
            <a:r>
              <a:rPr lang="sk-SK" dirty="0"/>
              <a:t> poslednej bunky</a:t>
            </a:r>
          </a:p>
          <a:p>
            <a:r>
              <a:rPr lang="sk-SK" dirty="0"/>
              <a:t>U </a:t>
            </a:r>
            <a:r>
              <a:rPr lang="sk-SK" dirty="0" err="1"/>
              <a:t>nas</a:t>
            </a:r>
            <a:r>
              <a:rPr lang="sk-SK" dirty="0"/>
              <a:t> sa </a:t>
            </a:r>
            <a:r>
              <a:rPr lang="sk-SK" dirty="0" err="1"/>
              <a:t>ukazalalo</a:t>
            </a:r>
            <a:r>
              <a:rPr lang="sk-SK" dirty="0"/>
              <a:t> </a:t>
            </a:r>
            <a:r>
              <a:rPr lang="sk-SK" dirty="0" err="1"/>
              <a:t>ze</a:t>
            </a:r>
            <a:r>
              <a:rPr lang="sk-SK" dirty="0"/>
              <a:t> </a:t>
            </a:r>
            <a:r>
              <a:rPr lang="sk-SK" dirty="0" err="1"/>
              <a:t>davaju</a:t>
            </a:r>
            <a:r>
              <a:rPr lang="sk-SK" dirty="0"/>
              <a:t> sekvencie </a:t>
            </a:r>
            <a:r>
              <a:rPr lang="sk-SK" dirty="0" err="1"/>
              <a:t>priblizne</a:t>
            </a:r>
            <a:r>
              <a:rPr lang="sk-SK" dirty="0"/>
              <a:t> do </a:t>
            </a:r>
            <a:r>
              <a:rPr lang="sk-SK" dirty="0" err="1"/>
              <a:t>dlzky</a:t>
            </a:r>
            <a:r>
              <a:rPr lang="sk-SK" dirty="0"/>
              <a:t> 60</a:t>
            </a:r>
          </a:p>
          <a:p>
            <a:endParaRPr lang="sk-SK" dirty="0"/>
          </a:p>
          <a:p>
            <a:r>
              <a:rPr lang="sk-SK" dirty="0" err="1"/>
              <a:t>Vylepsuje</a:t>
            </a:r>
            <a:r>
              <a:rPr lang="sk-SK" dirty="0"/>
              <a:t> sa to pomocou </a:t>
            </a:r>
            <a:r>
              <a:rPr lang="sk-SK" dirty="0" err="1"/>
              <a:t>attention</a:t>
            </a:r>
            <a:r>
              <a:rPr lang="sk-SK" dirty="0"/>
              <a:t>.. </a:t>
            </a:r>
            <a:r>
              <a:rPr lang="sk-SK" dirty="0" err="1"/>
              <a:t>Natrenovana</a:t>
            </a:r>
            <a:r>
              <a:rPr lang="sk-SK" dirty="0"/>
              <a:t> matica alebo </a:t>
            </a:r>
            <a:r>
              <a:rPr lang="sk-SK" dirty="0" err="1"/>
              <a:t>ine</a:t>
            </a:r>
            <a:r>
              <a:rPr lang="sk-SK" dirty="0"/>
              <a:t> techniky ako </a:t>
            </a:r>
            <a:r>
              <a:rPr lang="sk-SK" dirty="0" err="1"/>
              <a:t>priradit</a:t>
            </a:r>
            <a:r>
              <a:rPr lang="sk-SK" dirty="0"/>
              <a:t> </a:t>
            </a:r>
            <a:r>
              <a:rPr lang="sk-SK" dirty="0" err="1"/>
              <a:t>vahy</a:t>
            </a:r>
            <a:r>
              <a:rPr lang="sk-SK" dirty="0"/>
              <a:t> h-</a:t>
            </a:r>
            <a:r>
              <a:rPr lang="sk-SK" dirty="0" err="1"/>
              <a:t>ckam</a:t>
            </a:r>
            <a:r>
              <a:rPr lang="sk-SK" dirty="0"/>
              <a:t>, miesto toho </a:t>
            </a:r>
            <a:r>
              <a:rPr lang="sk-SK" dirty="0" err="1"/>
              <a:t>zobrat</a:t>
            </a:r>
            <a:r>
              <a:rPr lang="sk-SK" dirty="0"/>
              <a:t> len </a:t>
            </a:r>
            <a:r>
              <a:rPr lang="sk-SK" dirty="0" err="1"/>
              <a:t>posledne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539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00325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Toto je </a:t>
            </a:r>
            <a:r>
              <a:rPr lang="sk-SK" dirty="0" err="1"/>
              <a:t>tiez</a:t>
            </a:r>
            <a:r>
              <a:rPr lang="sk-SK" dirty="0"/>
              <a:t> </a:t>
            </a:r>
            <a:r>
              <a:rPr lang="sk-SK" dirty="0" err="1"/>
              <a:t>nanic</a:t>
            </a:r>
            <a:endParaRPr lang="sk-SK" dirty="0"/>
          </a:p>
          <a:p>
            <a:r>
              <a:rPr lang="sk-SK" dirty="0"/>
              <a:t>Ser na to, daj tam len “</a:t>
            </a:r>
            <a:r>
              <a:rPr lang="sk-SK" dirty="0" err="1"/>
              <a:t>najlepsie</a:t>
            </a:r>
            <a:r>
              <a:rPr lang="sk-SK" dirty="0"/>
              <a:t> </a:t>
            </a:r>
            <a:r>
              <a:rPr lang="sk-SK" dirty="0" err="1"/>
              <a:t>vysledky</a:t>
            </a:r>
            <a:r>
              <a:rPr lang="sk-SK" dirty="0"/>
              <a:t>“.. </a:t>
            </a:r>
            <a:r>
              <a:rPr lang="sk-SK" dirty="0" err="1"/>
              <a:t>Dclstm</a:t>
            </a:r>
            <a:r>
              <a:rPr lang="sk-SK"/>
              <a:t>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8805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Co</a:t>
            </a:r>
            <a:r>
              <a:rPr lang="sk-SK" dirty="0"/>
              <a:t> je to </a:t>
            </a:r>
            <a:r>
              <a:rPr lang="sk-SK" dirty="0" err="1"/>
              <a:t>vobec</a:t>
            </a:r>
            <a:r>
              <a:rPr lang="sk-SK" dirty="0"/>
              <a:t> to LOTO?</a:t>
            </a:r>
          </a:p>
        </p:txBody>
      </p:sp>
    </p:spTree>
    <p:extLst>
      <p:ext uri="{BB962C8B-B14F-4D97-AF65-F5344CB8AC3E}">
        <p14:creationId xmlns:p14="http://schemas.microsoft.com/office/powerpoint/2010/main" val="389876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52300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sk-SK" smtClean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ulti-sensor accelerometer-based gesture recogni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r>
              <a:rPr dirty="0"/>
              <a:t>Multi-sensor accelerometer-based gesture recognition</a:t>
            </a:r>
          </a:p>
        </p:txBody>
      </p:sp>
      <p:sp>
        <p:nvSpPr>
          <p:cNvPr id="120" name="Bc. Matej Králik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054939"/>
            <a:ext cx="10464800" cy="1657992"/>
          </a:xfrm>
          <a:prstGeom prst="rect">
            <a:avLst/>
          </a:prstGeom>
        </p:spPr>
        <p:txBody>
          <a:bodyPr/>
          <a:lstStyle/>
          <a:p>
            <a:pPr algn="l">
              <a:defRPr sz="3400"/>
            </a:pPr>
            <a:r>
              <a:t>Bc. Matej Králik</a:t>
            </a:r>
          </a:p>
          <a:p>
            <a:pPr algn="l">
              <a:defRPr sz="3400"/>
            </a:pPr>
            <a:r>
              <a:t>Supervisor: Mgr. Vladimír Boža PhD.</a:t>
            </a:r>
          </a:p>
          <a:p>
            <a:pPr algn="l">
              <a:defRPr sz="3400"/>
            </a:pPr>
            <a:r>
              <a:t>Consultant: Mgr. Marek Šuppa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E4D18-AC8A-C34C-9370-FEDC876022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3E5E1-B3AB-8241-94F4-50211A01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8" y="2649935"/>
            <a:ext cx="7680002" cy="4320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0A8E5-5B38-C44A-9253-104F42E71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601" y="2649936"/>
            <a:ext cx="7679999" cy="4319999"/>
          </a:xfrm>
          <a:prstGeom prst="rect">
            <a:avLst/>
          </a:prstGeom>
        </p:spPr>
      </p:pic>
      <p:sp>
        <p:nvSpPr>
          <p:cNvPr id="134" name="Dataset acqui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Vocabulary</a:t>
            </a:r>
            <a:br>
              <a:rPr lang="en-US" dirty="0"/>
            </a:br>
            <a:r>
              <a:rPr lang="en-US" spc="-150" dirty="0"/>
              <a:t>W</a:t>
            </a:r>
            <a:r>
              <a:rPr lang="en-US" sz="5300" spc="-150" dirty="0"/>
              <a:t>AVE</a:t>
            </a:r>
            <a:r>
              <a:rPr lang="en-US" spc="-150" dirty="0"/>
              <a:t>G</a:t>
            </a:r>
            <a:r>
              <a:rPr lang="en-US" sz="5300" spc="-150" dirty="0"/>
              <a:t>LOVE</a:t>
            </a:r>
            <a:r>
              <a:rPr lang="en-US" spc="-150" dirty="0"/>
              <a:t>-multi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E136B-E1A5-0C40-90DF-33E32D501C35}"/>
              </a:ext>
            </a:extLst>
          </p:cNvPr>
          <p:cNvSpPr txBox="1"/>
          <p:nvPr/>
        </p:nvSpPr>
        <p:spPr>
          <a:xfrm>
            <a:off x="1248552" y="7168962"/>
            <a:ext cx="282769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Pinch</a:t>
            </a:r>
            <a:r>
              <a:rPr kumimoji="0" lang="sk-SK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sk-SK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closer</a:t>
            </a:r>
            <a:endParaRPr kumimoji="0" lang="sk-SK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0508D-D81F-484F-8B4D-C84D292690B1}"/>
              </a:ext>
            </a:extLst>
          </p:cNvPr>
          <p:cNvSpPr txBox="1"/>
          <p:nvPr/>
        </p:nvSpPr>
        <p:spPr>
          <a:xfrm>
            <a:off x="9035955" y="7123161"/>
            <a:ext cx="26128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Pinch</a:t>
            </a:r>
            <a:r>
              <a:rPr kumimoji="0" lang="sk-SK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sk-SK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away</a:t>
            </a:r>
            <a:endParaRPr kumimoji="0" lang="sk-SK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677708-BDE0-8A44-8E26-3F900381C9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6716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aset acqui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Vocabulary</a:t>
            </a:r>
            <a:br>
              <a:rPr lang="en-US" dirty="0"/>
            </a:br>
            <a:r>
              <a:rPr lang="en-US" spc="-150" dirty="0"/>
              <a:t>W</a:t>
            </a:r>
            <a:r>
              <a:rPr lang="en-US" sz="5300" spc="-150" dirty="0"/>
              <a:t>AVE</a:t>
            </a:r>
            <a:r>
              <a:rPr lang="en-US" spc="-150" dirty="0"/>
              <a:t>G</a:t>
            </a:r>
            <a:r>
              <a:rPr lang="en-US" sz="5300" spc="-150" dirty="0"/>
              <a:t>LOVE</a:t>
            </a:r>
            <a:r>
              <a:rPr lang="en-US" spc="-150" dirty="0"/>
              <a:t>-multi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C6BC2-D810-D243-8DD4-2EDEAD854E57}"/>
              </a:ext>
            </a:extLst>
          </p:cNvPr>
          <p:cNvGrpSpPr/>
          <p:nvPr/>
        </p:nvGrpSpPr>
        <p:grpSpPr>
          <a:xfrm>
            <a:off x="-1177600" y="2662880"/>
            <a:ext cx="15360000" cy="4320000"/>
            <a:chOff x="-1105592" y="2894623"/>
            <a:chExt cx="15360000" cy="4320000"/>
          </a:xfrm>
        </p:grpSpPr>
        <p:pic>
          <p:nvPicPr>
            <p:cNvPr id="5" name="Picture 4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B6467F9B-1BA2-8443-9CE5-F23AEB3B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5592" y="2894623"/>
              <a:ext cx="7680000" cy="4320000"/>
            </a:xfrm>
            <a:prstGeom prst="rect">
              <a:avLst/>
            </a:prstGeom>
          </p:spPr>
        </p:pic>
        <p:pic>
          <p:nvPicPr>
            <p:cNvPr id="6" name="Picture 5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2C0E66BA-4B2F-8D4F-8342-7213EEC0A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408" y="2894623"/>
              <a:ext cx="7680000" cy="432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C53DEBC-D7C8-A644-9CA2-7541496D4818}"/>
              </a:ext>
            </a:extLst>
          </p:cNvPr>
          <p:cNvSpPr txBox="1"/>
          <p:nvPr/>
        </p:nvSpPr>
        <p:spPr>
          <a:xfrm>
            <a:off x="1928224" y="7168962"/>
            <a:ext cx="14683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8FF5A-E51F-DA49-9178-3245221AC4A2}"/>
              </a:ext>
            </a:extLst>
          </p:cNvPr>
          <p:cNvSpPr txBox="1"/>
          <p:nvPr/>
        </p:nvSpPr>
        <p:spPr>
          <a:xfrm>
            <a:off x="9677157" y="7123161"/>
            <a:ext cx="133049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D2163-DA96-AD43-973E-4EBD5932DF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10547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s acqui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</a:t>
            </a:r>
            <a:r>
              <a:rPr lang="en-US" dirty="0"/>
              <a:t>ataset</a:t>
            </a:r>
            <a:r>
              <a:rPr dirty="0"/>
              <a:t> acquisition</a:t>
            </a:r>
          </a:p>
        </p:txBody>
      </p:sp>
      <p:sp>
        <p:nvSpPr>
          <p:cNvPr id="138" name="Povedat o sessions, cca ako vyzerali a kolko ich dokopy bolo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Short sessions</a:t>
            </a:r>
          </a:p>
          <a:p>
            <a:pPr lvl="1"/>
            <a:r>
              <a:rPr lang="en-US" dirty="0"/>
              <a:t>Gesture from each class performed three times</a:t>
            </a:r>
          </a:p>
          <a:p>
            <a:pPr lvl="1"/>
            <a:r>
              <a:rPr lang="en-US" dirty="0"/>
              <a:t>Two second break between classes</a:t>
            </a:r>
          </a:p>
          <a:p>
            <a:pPr lvl="1"/>
            <a:r>
              <a:rPr lang="en-US" dirty="0"/>
              <a:t>Shuffled class order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88B688-C76E-E547-A933-12F24440B8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12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9419B-7422-7449-BEAF-C8F423991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999672"/>
            <a:ext cx="12255499" cy="8753928"/>
          </a:xfrm>
          <a:prstGeom prst="rect">
            <a:avLst/>
          </a:prstGeom>
        </p:spPr>
      </p:pic>
      <p:sp>
        <p:nvSpPr>
          <p:cNvPr id="10" name="Ablation study: WaveGlove-single">
            <a:extLst>
              <a:ext uri="{FF2B5EF4-FFF2-40B4-BE49-F238E27FC236}">
                <a16:creationId xmlns:a16="http://schemas.microsoft.com/office/drawing/2014/main" id="{DB6FD6A5-79E3-9F49-A310-779ED7716083}"/>
              </a:ext>
            </a:extLst>
          </p:cNvPr>
          <p:cNvSpPr txBox="1">
            <a:spLocks/>
          </p:cNvSpPr>
          <p:nvPr/>
        </p:nvSpPr>
        <p:spPr>
          <a:xfrm>
            <a:off x="952500" y="254000"/>
            <a:ext cx="11099800" cy="81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Properties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datasets</a:t>
            </a:r>
            <a:endParaRPr lang="sk-S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4CF93-39B1-D143-86FB-130C9DAC39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27548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Baseline classification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Premostenie do klasifikacnej casti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2500" y="2590801"/>
                <a:ext cx="11099800" cy="278130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/>
                  <a:t>For each class, compute an average representative</a:t>
                </a:r>
                <a:br>
                  <a:rPr lang="en-US" dirty="0"/>
                </a:br>
                <a:r>
                  <a:rPr lang="en-US" dirty="0"/>
                  <a:t>(dimension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Predict the class of the closest representative</a:t>
                </a:r>
                <a:br>
                  <a:rPr lang="en-US" dirty="0"/>
                </a:br>
                <a:r>
                  <a:rPr lang="en-US" dirty="0"/>
                  <a:t>(L2 distance)</a:t>
                </a:r>
              </a:p>
            </p:txBody>
          </p:sp>
        </mc:Choice>
        <mc:Fallback xmlns="">
          <p:sp>
            <p:nvSpPr>
              <p:cNvPr id="141" name="Premostenie do klasifikacnej casti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500" y="2590801"/>
                <a:ext cx="11099800" cy="2781300"/>
              </a:xfrm>
              <a:prstGeom prst="rect">
                <a:avLst/>
              </a:prstGeom>
              <a:blipFill>
                <a:blip r:embed="rId2"/>
                <a:stretch>
                  <a:fillRect l="-2629" t="-6849" b="-365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74AACBEC-15C2-7B46-B9F4-5BE65DA51106}"/>
              </a:ext>
            </a:extLst>
          </p:cNvPr>
          <p:cNvGrpSpPr/>
          <p:nvPr/>
        </p:nvGrpSpPr>
        <p:grpSpPr>
          <a:xfrm>
            <a:off x="2397917" y="5663344"/>
            <a:ext cx="5848228" cy="2213823"/>
            <a:chOff x="2397917" y="5663344"/>
            <a:chExt cx="5848228" cy="221382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D37D2F-FD52-9B46-BAB7-B606557FAA12}"/>
                </a:ext>
              </a:extLst>
            </p:cNvPr>
            <p:cNvSpPr/>
            <p:nvPr/>
          </p:nvSpPr>
          <p:spPr>
            <a:xfrm>
              <a:off x="2397917" y="6572244"/>
              <a:ext cx="338138" cy="338138"/>
            </a:xfrm>
            <a:prstGeom prst="ellipse">
              <a:avLst/>
            </a:prstGeom>
            <a:solidFill>
              <a:schemeClr val="accent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51C6A9-CC92-EA4C-B0FE-004B937A7B78}"/>
                </a:ext>
              </a:extLst>
            </p:cNvPr>
            <p:cNvSpPr/>
            <p:nvPr/>
          </p:nvSpPr>
          <p:spPr>
            <a:xfrm>
              <a:off x="5730076" y="7539029"/>
              <a:ext cx="338138" cy="3381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FD664D-6C13-B841-BEF9-CB3F45E01936}"/>
                </a:ext>
              </a:extLst>
            </p:cNvPr>
            <p:cNvSpPr/>
            <p:nvPr/>
          </p:nvSpPr>
          <p:spPr>
            <a:xfrm>
              <a:off x="7908007" y="5663344"/>
              <a:ext cx="338138" cy="3381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73C010-29AB-3E45-96BD-58078738B782}"/>
              </a:ext>
            </a:extLst>
          </p:cNvPr>
          <p:cNvGrpSpPr/>
          <p:nvPr/>
        </p:nvGrpSpPr>
        <p:grpSpPr>
          <a:xfrm>
            <a:off x="6178063" y="5211764"/>
            <a:ext cx="1658630" cy="3108322"/>
            <a:chOff x="6178063" y="5211764"/>
            <a:chExt cx="1658630" cy="310832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3E27A5-0EC4-8A44-870B-DA08C826E4E6}"/>
                </a:ext>
              </a:extLst>
            </p:cNvPr>
            <p:cNvSpPr/>
            <p:nvPr/>
          </p:nvSpPr>
          <p:spPr>
            <a:xfrm>
              <a:off x="7498555" y="7981948"/>
              <a:ext cx="338138" cy="338138"/>
            </a:xfrm>
            <a:prstGeom prst="ellipse">
              <a:avLst/>
            </a:prstGeom>
            <a:solidFill>
              <a:schemeClr val="tx1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69F81FC-CD42-BF44-85A9-50A106D5D9BB}"/>
                </a:ext>
              </a:extLst>
            </p:cNvPr>
            <p:cNvSpPr/>
            <p:nvPr/>
          </p:nvSpPr>
          <p:spPr>
            <a:xfrm>
              <a:off x="6257130" y="5211764"/>
              <a:ext cx="338138" cy="338138"/>
            </a:xfrm>
            <a:prstGeom prst="ellipse">
              <a:avLst/>
            </a:prstGeom>
            <a:solidFill>
              <a:schemeClr val="tx1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40FC919-DB4B-B248-9F83-163C64584423}"/>
                </a:ext>
              </a:extLst>
            </p:cNvPr>
            <p:cNvCxnSpPr>
              <a:cxnSpLocks/>
            </p:cNvCxnSpPr>
            <p:nvPr/>
          </p:nvCxnSpPr>
          <p:spPr>
            <a:xfrm>
              <a:off x="6409531" y="5372101"/>
              <a:ext cx="1374592" cy="419099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0CD845E-D2BE-E748-879B-98A9E380E4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8063" y="7748955"/>
              <a:ext cx="1465383" cy="39858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1D71E46-CF58-AC46-920A-71E69FB5EB44}"/>
              </a:ext>
            </a:extLst>
          </p:cNvPr>
          <p:cNvGrpSpPr/>
          <p:nvPr/>
        </p:nvGrpSpPr>
        <p:grpSpPr>
          <a:xfrm>
            <a:off x="2033588" y="5026026"/>
            <a:ext cx="7611024" cy="3386929"/>
            <a:chOff x="2033588" y="5026026"/>
            <a:chExt cx="7611024" cy="338692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0C20AE4-D510-6B43-8301-39E0369F75B5}"/>
                </a:ext>
              </a:extLst>
            </p:cNvPr>
            <p:cNvSpPr/>
            <p:nvPr/>
          </p:nvSpPr>
          <p:spPr>
            <a:xfrm>
              <a:off x="2486026" y="6200775"/>
              <a:ext cx="185737" cy="185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1D0EDE3-9DA3-EC45-9C53-D109A4B30112}"/>
                </a:ext>
              </a:extLst>
            </p:cNvPr>
            <p:cNvSpPr/>
            <p:nvPr/>
          </p:nvSpPr>
          <p:spPr>
            <a:xfrm>
              <a:off x="2638426" y="6353175"/>
              <a:ext cx="185737" cy="185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D8737A-1D21-A94F-8167-9C46D8CF5216}"/>
                </a:ext>
              </a:extLst>
            </p:cNvPr>
            <p:cNvSpPr/>
            <p:nvPr/>
          </p:nvSpPr>
          <p:spPr>
            <a:xfrm>
              <a:off x="2033588" y="6600824"/>
              <a:ext cx="185737" cy="185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77651F-0B0D-5B46-A52D-8C05CBBC3805}"/>
                </a:ext>
              </a:extLst>
            </p:cNvPr>
            <p:cNvSpPr/>
            <p:nvPr/>
          </p:nvSpPr>
          <p:spPr>
            <a:xfrm>
              <a:off x="2578894" y="7122317"/>
              <a:ext cx="185737" cy="185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D2B882-ACC9-BA42-A183-E5A51C9F9F15}"/>
                </a:ext>
              </a:extLst>
            </p:cNvPr>
            <p:cNvSpPr/>
            <p:nvPr/>
          </p:nvSpPr>
          <p:spPr>
            <a:xfrm>
              <a:off x="3105151" y="6293642"/>
              <a:ext cx="185737" cy="185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5E5DCB-3EFA-A541-9A7A-FDAF9FB31D6F}"/>
                </a:ext>
              </a:extLst>
            </p:cNvPr>
            <p:cNvSpPr/>
            <p:nvPr/>
          </p:nvSpPr>
          <p:spPr>
            <a:xfrm>
              <a:off x="7908007" y="5026026"/>
              <a:ext cx="185737" cy="1857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019ECD-EF92-714E-AED2-F78BF838BAE9}"/>
                </a:ext>
              </a:extLst>
            </p:cNvPr>
            <p:cNvSpPr/>
            <p:nvPr/>
          </p:nvSpPr>
          <p:spPr>
            <a:xfrm>
              <a:off x="8578850" y="5026027"/>
              <a:ext cx="185737" cy="1857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5DDC83-19EE-184B-B2FE-A949665BD766}"/>
                </a:ext>
              </a:extLst>
            </p:cNvPr>
            <p:cNvSpPr/>
            <p:nvPr/>
          </p:nvSpPr>
          <p:spPr>
            <a:xfrm>
              <a:off x="6502399" y="5769769"/>
              <a:ext cx="185737" cy="1857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154C0D-FEFA-BC4F-8770-3E469D02F390}"/>
                </a:ext>
              </a:extLst>
            </p:cNvPr>
            <p:cNvSpPr/>
            <p:nvPr/>
          </p:nvSpPr>
          <p:spPr>
            <a:xfrm>
              <a:off x="7989094" y="7946228"/>
              <a:ext cx="185737" cy="1857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EB4B50-FCAF-C54B-B298-C50FBD836647}"/>
                </a:ext>
              </a:extLst>
            </p:cNvPr>
            <p:cNvSpPr/>
            <p:nvPr/>
          </p:nvSpPr>
          <p:spPr>
            <a:xfrm>
              <a:off x="8243428" y="5104057"/>
              <a:ext cx="185737" cy="1857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CDED9BD-4381-ED40-AABD-C832C521C407}"/>
                </a:ext>
              </a:extLst>
            </p:cNvPr>
            <p:cNvSpPr/>
            <p:nvPr/>
          </p:nvSpPr>
          <p:spPr>
            <a:xfrm>
              <a:off x="5471318" y="7760492"/>
              <a:ext cx="185737" cy="1857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BFC636-4AE5-454D-A745-DC8884DC3962}"/>
                </a:ext>
              </a:extLst>
            </p:cNvPr>
            <p:cNvSpPr/>
            <p:nvPr/>
          </p:nvSpPr>
          <p:spPr>
            <a:xfrm>
              <a:off x="6409531" y="7308054"/>
              <a:ext cx="185737" cy="1857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4853C1-5E3F-6243-B062-CD9CFD52843F}"/>
                </a:ext>
              </a:extLst>
            </p:cNvPr>
            <p:cNvSpPr/>
            <p:nvPr/>
          </p:nvSpPr>
          <p:spPr>
            <a:xfrm>
              <a:off x="5272881" y="7191371"/>
              <a:ext cx="185737" cy="1857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E72220-BDE4-244A-9BFF-8CC76EA179D9}"/>
                </a:ext>
              </a:extLst>
            </p:cNvPr>
            <p:cNvSpPr/>
            <p:nvPr/>
          </p:nvSpPr>
          <p:spPr>
            <a:xfrm>
              <a:off x="5951535" y="8227218"/>
              <a:ext cx="185737" cy="1857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BE93219-12CA-4444-8236-37F1B118248B}"/>
                </a:ext>
              </a:extLst>
            </p:cNvPr>
            <p:cNvSpPr/>
            <p:nvPr/>
          </p:nvSpPr>
          <p:spPr>
            <a:xfrm>
              <a:off x="6068214" y="7853360"/>
              <a:ext cx="185737" cy="1857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763F75C-1AF5-A541-BFBF-37A9554530FB}"/>
                </a:ext>
              </a:extLst>
            </p:cNvPr>
            <p:cNvSpPr/>
            <p:nvPr/>
          </p:nvSpPr>
          <p:spPr>
            <a:xfrm>
              <a:off x="9458875" y="6789306"/>
              <a:ext cx="185737" cy="1857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AB350AD4-8E19-834A-B6D2-8AF30A778E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14</a:t>
            </a:fld>
            <a:endParaRPr lang="sk-SK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338D2-347C-F14B-BEFB-F30555781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801600" cy="8229600"/>
          </a:xfrm>
          <a:prstGeom prst="rect">
            <a:avLst/>
          </a:prstGeom>
        </p:spPr>
      </p:pic>
      <p:sp>
        <p:nvSpPr>
          <p:cNvPr id="10" name="Ablation study: Finger attribution">
            <a:extLst>
              <a:ext uri="{FF2B5EF4-FFF2-40B4-BE49-F238E27FC236}">
                <a16:creationId xmlns:a16="http://schemas.microsoft.com/office/drawing/2014/main" id="{4F1555BA-BE98-E141-8B32-FCD1D1402187}"/>
              </a:ext>
            </a:extLst>
          </p:cNvPr>
          <p:cNvSpPr txBox="1">
            <a:spLocks/>
          </p:cNvSpPr>
          <p:nvPr/>
        </p:nvSpPr>
        <p:spPr>
          <a:xfrm>
            <a:off x="952500" y="254000"/>
            <a:ext cx="11099800" cy="81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Baseline</a:t>
            </a:r>
            <a:r>
              <a:rPr lang="sk-SK" dirty="0"/>
              <a:t> </a:t>
            </a:r>
            <a:r>
              <a:rPr lang="sk-SK" dirty="0" err="1"/>
              <a:t>classification</a:t>
            </a:r>
            <a:endParaRPr lang="sk-S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D3435-DCEE-654B-97D9-E58C4CE8FF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68609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97F45-D978-FC45-93DD-448DBC44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3013709"/>
            <a:ext cx="7416800" cy="5039166"/>
          </a:xfrm>
          <a:prstGeom prst="rect">
            <a:avLst/>
          </a:prstGeom>
        </p:spPr>
      </p:pic>
      <p:sp>
        <p:nvSpPr>
          <p:cNvPr id="8" name="Ablation study: Finger attribution">
            <a:extLst>
              <a:ext uri="{FF2B5EF4-FFF2-40B4-BE49-F238E27FC236}">
                <a16:creationId xmlns:a16="http://schemas.microsoft.com/office/drawing/2014/main" id="{39EF329F-CCD8-7F4A-9DE2-D4E6730FE9B8}"/>
              </a:ext>
            </a:extLst>
          </p:cNvPr>
          <p:cNvSpPr txBox="1">
            <a:spLocks/>
          </p:cNvSpPr>
          <p:nvPr/>
        </p:nvSpPr>
        <p:spPr>
          <a:xfrm>
            <a:off x="952500" y="254000"/>
            <a:ext cx="11099800" cy="81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Recurrent</a:t>
            </a:r>
            <a:r>
              <a:rPr lang="sk-SK" dirty="0"/>
              <a:t> </a:t>
            </a:r>
            <a:r>
              <a:rPr lang="sk-SK" dirty="0" err="1"/>
              <a:t>neural</a:t>
            </a:r>
            <a:r>
              <a:rPr lang="sk-SK" dirty="0"/>
              <a:t> </a:t>
            </a:r>
            <a:r>
              <a:rPr lang="sk-SK" dirty="0" err="1"/>
              <a:t>networks</a:t>
            </a:r>
            <a:endParaRPr lang="sk-SK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9EF609-E058-EC4A-94E4-E419C4AD8443}"/>
              </a:ext>
            </a:extLst>
          </p:cNvPr>
          <p:cNvGrpSpPr/>
          <p:nvPr/>
        </p:nvGrpSpPr>
        <p:grpSpPr>
          <a:xfrm>
            <a:off x="9237785" y="1723292"/>
            <a:ext cx="973015" cy="2121877"/>
            <a:chOff x="9237785" y="1723292"/>
            <a:chExt cx="973015" cy="21218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F3557-EBBF-F141-A55A-A90125D83273}"/>
                </a:ext>
              </a:extLst>
            </p:cNvPr>
            <p:cNvSpPr/>
            <p:nvPr/>
          </p:nvSpPr>
          <p:spPr>
            <a:xfrm>
              <a:off x="9237785" y="2872154"/>
              <a:ext cx="973015" cy="973015"/>
            </a:xfrm>
            <a:prstGeom prst="rect">
              <a:avLst/>
            </a:prstGeom>
            <a:noFill/>
            <a:ln w="762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F345DEC-4CF1-1246-AF05-7636CD8C2F85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9724292" y="1723292"/>
              <a:ext cx="1" cy="1148862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8FC1CEB-B184-9E44-8CDF-54AB95566B0B}"/>
              </a:ext>
            </a:extLst>
          </p:cNvPr>
          <p:cNvGrpSpPr/>
          <p:nvPr/>
        </p:nvGrpSpPr>
        <p:grpSpPr>
          <a:xfrm>
            <a:off x="3481754" y="1324050"/>
            <a:ext cx="5990493" cy="1747396"/>
            <a:chOff x="3481754" y="1324050"/>
            <a:chExt cx="5990493" cy="17473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4FD355-4C21-FA43-937B-426364DAF6D4}"/>
                </a:ext>
              </a:extLst>
            </p:cNvPr>
            <p:cNvSpPr/>
            <p:nvPr/>
          </p:nvSpPr>
          <p:spPr>
            <a:xfrm>
              <a:off x="4949091" y="1732869"/>
              <a:ext cx="3106615" cy="679938"/>
            </a:xfrm>
            <a:prstGeom prst="rect">
              <a:avLst/>
            </a:prstGeom>
            <a:noFill/>
            <a:ln w="762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k-SK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827200-E4E8-0940-B800-6BCEA2AEC4AC}"/>
                </a:ext>
              </a:extLst>
            </p:cNvPr>
            <p:cNvSpPr txBox="1"/>
            <p:nvPr/>
          </p:nvSpPr>
          <p:spPr>
            <a:xfrm>
              <a:off x="5804291" y="1836876"/>
              <a:ext cx="139621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k-SK" sz="2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Helvetica Neue"/>
                  <a:cs typeface="Helvetica Neue"/>
                  <a:sym typeface="Helvetica Neue"/>
                </a:rPr>
                <a:t>Attention</a:t>
              </a:r>
              <a:endParaRPr kumimoji="0" lang="sk-SK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001C9BF-8F54-9147-B587-BD1970BEFF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1754" y="2543908"/>
              <a:ext cx="1828800" cy="469801"/>
            </a:xfrm>
            <a:prstGeom prst="straightConnector1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8591881-31F3-994B-97BB-09990CDDF3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73815" y="2555631"/>
              <a:ext cx="621323" cy="480646"/>
            </a:xfrm>
            <a:prstGeom prst="straightConnector1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CA23750-D8E2-1B4B-B119-F963FD8FE5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37231" y="2567354"/>
              <a:ext cx="1735016" cy="504092"/>
            </a:xfrm>
            <a:prstGeom prst="straightConnector1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B69B69B-F7C8-534F-8F86-A8E88F08F66C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6502398" y="1324050"/>
              <a:ext cx="1" cy="408819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9DDD1127-E314-004A-A432-91DC311711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16</a:t>
            </a:fld>
            <a:endParaRPr lang="sk-SK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EFE08-DE75-9549-A50A-642F25A239CE}"/>
              </a:ext>
            </a:extLst>
          </p:cNvPr>
          <p:cNvGrpSpPr/>
          <p:nvPr/>
        </p:nvGrpSpPr>
        <p:grpSpPr>
          <a:xfrm>
            <a:off x="2632868" y="3149883"/>
            <a:ext cx="7739064" cy="6146517"/>
            <a:chOff x="2409461" y="3149883"/>
            <a:chExt cx="7739064" cy="61465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1AB34D-9335-0945-9EE0-EA002E3A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461" y="3149883"/>
              <a:ext cx="3198640" cy="61460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557570-23A5-7849-B55D-7290DEACF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075" y="3154798"/>
              <a:ext cx="2888450" cy="6141602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6C373-3112-BB46-BCBC-2EF8ECC451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17</a:t>
            </a:fld>
            <a:endParaRPr lang="sk-SK"/>
          </a:p>
        </p:txBody>
      </p:sp>
      <p:sp>
        <p:nvSpPr>
          <p:cNvPr id="10" name="Ablation study: Finger attribution">
            <a:extLst>
              <a:ext uri="{FF2B5EF4-FFF2-40B4-BE49-F238E27FC236}">
                <a16:creationId xmlns:a16="http://schemas.microsoft.com/office/drawing/2014/main" id="{7BC94363-D90D-5049-9056-3E65EFEA1E96}"/>
              </a:ext>
            </a:extLst>
          </p:cNvPr>
          <p:cNvSpPr txBox="1">
            <a:spLocks/>
          </p:cNvSpPr>
          <p:nvPr/>
        </p:nvSpPr>
        <p:spPr>
          <a:xfrm>
            <a:off x="952500" y="254000"/>
            <a:ext cx="11099800" cy="1707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Recurrent</a:t>
            </a:r>
            <a:r>
              <a:rPr lang="sk-SK" dirty="0"/>
              <a:t> </a:t>
            </a:r>
            <a:r>
              <a:rPr lang="sk-SK" dirty="0" err="1"/>
              <a:t>neural</a:t>
            </a:r>
            <a:r>
              <a:rPr lang="sk-SK" dirty="0"/>
              <a:t> </a:t>
            </a:r>
            <a:r>
              <a:rPr lang="sk-SK" dirty="0" err="1"/>
              <a:t>networks</a:t>
            </a:r>
            <a:r>
              <a:rPr lang="sk-SK" dirty="0"/>
              <a:t>:</a:t>
            </a:r>
            <a:br>
              <a:rPr lang="sk-SK" dirty="0"/>
            </a:br>
            <a:r>
              <a:rPr lang="sk-SK" dirty="0" err="1"/>
              <a:t>Implemented</a:t>
            </a:r>
            <a:r>
              <a:rPr lang="sk-SK" dirty="0"/>
              <a:t> </a:t>
            </a:r>
            <a:r>
              <a:rPr lang="sk-SK" dirty="0" err="1"/>
              <a:t>models</a:t>
            </a:r>
            <a:endParaRPr lang="sk-SK" dirty="0"/>
          </a:p>
        </p:txBody>
      </p:sp>
      <p:sp>
        <p:nvSpPr>
          <p:cNvPr id="14" name="Using data from all 5 fingers">
            <a:extLst>
              <a:ext uri="{FF2B5EF4-FFF2-40B4-BE49-F238E27FC236}">
                <a16:creationId xmlns:a16="http://schemas.microsoft.com/office/drawing/2014/main" id="{5287DBF8-7F18-C94B-91A4-1B9E24DE0D02}"/>
              </a:ext>
            </a:extLst>
          </p:cNvPr>
          <p:cNvSpPr txBox="1"/>
          <p:nvPr/>
        </p:nvSpPr>
        <p:spPr>
          <a:xfrm>
            <a:off x="7364779" y="2362853"/>
            <a:ext cx="312585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lang="en-US" b="0" dirty="0">
                <a:latin typeface="+mn-lt"/>
              </a:rPr>
              <a:t>LSTM w. attention</a:t>
            </a:r>
            <a:endParaRPr b="0" dirty="0">
              <a:latin typeface="+mn-lt"/>
            </a:endParaRPr>
          </a:p>
        </p:txBody>
      </p:sp>
      <p:sp>
        <p:nvSpPr>
          <p:cNvPr id="15" name="Using data from all 5 fingers">
            <a:extLst>
              <a:ext uri="{FF2B5EF4-FFF2-40B4-BE49-F238E27FC236}">
                <a16:creationId xmlns:a16="http://schemas.microsoft.com/office/drawing/2014/main" id="{2D7C9882-8C95-3C45-A7F5-0DB3270B9059}"/>
              </a:ext>
            </a:extLst>
          </p:cNvPr>
          <p:cNvSpPr txBox="1"/>
          <p:nvPr/>
        </p:nvSpPr>
        <p:spPr>
          <a:xfrm>
            <a:off x="1979969" y="2362854"/>
            <a:ext cx="450443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lang="en-US" b="0" dirty="0">
                <a:latin typeface="+mn-lt"/>
              </a:rPr>
              <a:t>LSTM w. time-embedding</a:t>
            </a:r>
            <a:endParaRPr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00283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Vaswani nalozil transformer, non-recurrent self-attention…"/>
          <p:cNvSpPr txBox="1">
            <a:spLocks noGrp="1"/>
          </p:cNvSpPr>
          <p:nvPr>
            <p:ph type="body" idx="1"/>
          </p:nvPr>
        </p:nvSpPr>
        <p:spPr>
          <a:xfrm>
            <a:off x="952500" y="1563758"/>
            <a:ext cx="7171084" cy="12324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dirty="0"/>
              <a:t>The Transformer, proposed in [2]</a:t>
            </a:r>
            <a:br>
              <a:rPr lang="en-US" dirty="0"/>
            </a:br>
            <a:r>
              <a:rPr lang="en-US" dirty="0"/>
              <a:t>shows superior performance in NMT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A299A-B7CB-A84C-876E-DA7D75C2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1" y="3853594"/>
            <a:ext cx="5591757" cy="50237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43D5B-F246-834C-BEE1-4CF81B1CFC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18</a:t>
            </a:fld>
            <a:endParaRPr lang="sk-SK"/>
          </a:p>
        </p:txBody>
      </p:sp>
      <p:sp>
        <p:nvSpPr>
          <p:cNvPr id="8" name="Ablation study: Finger attribution">
            <a:extLst>
              <a:ext uri="{FF2B5EF4-FFF2-40B4-BE49-F238E27FC236}">
                <a16:creationId xmlns:a16="http://schemas.microsoft.com/office/drawing/2014/main" id="{CB75819D-B632-6E4E-BB77-EA53676C7BFE}"/>
              </a:ext>
            </a:extLst>
          </p:cNvPr>
          <p:cNvSpPr txBox="1">
            <a:spLocks/>
          </p:cNvSpPr>
          <p:nvPr/>
        </p:nvSpPr>
        <p:spPr>
          <a:xfrm>
            <a:off x="952500" y="254000"/>
            <a:ext cx="11099800" cy="81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Self-attention</a:t>
            </a:r>
            <a:r>
              <a:rPr lang="sk-SK" dirty="0"/>
              <a:t>, </a:t>
            </a:r>
            <a:r>
              <a:rPr lang="sk-SK" dirty="0" err="1"/>
              <a:t>Transformer</a:t>
            </a:r>
            <a:r>
              <a:rPr lang="sk-SK" dirty="0"/>
              <a:t> </a:t>
            </a:r>
            <a:r>
              <a:rPr lang="sk-SK" dirty="0" err="1"/>
              <a:t>networks</a:t>
            </a:r>
            <a:endParaRPr lang="sk-S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DA65F-E178-8643-9D8F-23774BA04121}"/>
              </a:ext>
            </a:extLst>
          </p:cNvPr>
          <p:cNvSpPr txBox="1"/>
          <p:nvPr/>
        </p:nvSpPr>
        <p:spPr>
          <a:xfrm>
            <a:off x="772677" y="8364339"/>
            <a:ext cx="538958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" sz="2000" b="0" dirty="0"/>
              <a:t>[2] A. Vaswani, et al. Attention is all you need. </a:t>
            </a:r>
            <a:r>
              <a:rPr lang="en" sz="2000" b="0" i="1" dirty="0"/>
              <a:t>Advances in NIPS 30: Annual Conference on NIPS 2017</a:t>
            </a:r>
            <a:r>
              <a:rPr lang="en" sz="2000" b="0" dirty="0"/>
              <a:t>, p. 5998–6008.</a:t>
            </a:r>
          </a:p>
        </p:txBody>
      </p:sp>
      <p:sp>
        <p:nvSpPr>
          <p:cNvPr id="10" name="Using data from all 5 fingers">
            <a:extLst>
              <a:ext uri="{FF2B5EF4-FFF2-40B4-BE49-F238E27FC236}">
                <a16:creationId xmlns:a16="http://schemas.microsoft.com/office/drawing/2014/main" id="{247B7631-1C68-9643-938D-D7D25B92D01E}"/>
              </a:ext>
            </a:extLst>
          </p:cNvPr>
          <p:cNvSpPr txBox="1"/>
          <p:nvPr/>
        </p:nvSpPr>
        <p:spPr>
          <a:xfrm>
            <a:off x="7964497" y="2372139"/>
            <a:ext cx="442806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algn="r"/>
            <a:r>
              <a:rPr lang="en-US" dirty="0"/>
              <a:t>Proposed novel</a:t>
            </a:r>
            <a:br>
              <a:rPr lang="en-US" dirty="0"/>
            </a:br>
            <a:r>
              <a:rPr lang="en-US" dirty="0"/>
              <a:t>Transformer-based architecture</a:t>
            </a:r>
            <a:endParaRPr dirty="0"/>
          </a:p>
        </p:txBody>
      </p:sp>
      <p:sp>
        <p:nvSpPr>
          <p:cNvPr id="11" name="Vaswani nalozil transformer, non-recurrent self-attention…">
            <a:extLst>
              <a:ext uri="{FF2B5EF4-FFF2-40B4-BE49-F238E27FC236}">
                <a16:creationId xmlns:a16="http://schemas.microsoft.com/office/drawing/2014/main" id="{9276832B-CB71-1540-8CDD-8B771029F011}"/>
              </a:ext>
            </a:extLst>
          </p:cNvPr>
          <p:cNvSpPr txBox="1">
            <a:spLocks/>
          </p:cNvSpPr>
          <p:nvPr/>
        </p:nvSpPr>
        <p:spPr>
          <a:xfrm>
            <a:off x="952500" y="3069766"/>
            <a:ext cx="5591756" cy="502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/>
              <a:t>Replaces recurrent layers</a:t>
            </a:r>
            <a:br>
              <a:rPr lang="en-US" dirty="0"/>
            </a:br>
            <a:r>
              <a:rPr lang="en-US" dirty="0"/>
              <a:t>with attention mechanism</a:t>
            </a:r>
          </a:p>
          <a:p>
            <a:r>
              <a:rPr lang="en-US" dirty="0"/>
              <a:t>We propose a similar architecture for HAR</a:t>
            </a:r>
            <a:br>
              <a:rPr lang="en-US" dirty="0"/>
            </a:br>
            <a:r>
              <a:rPr lang="en-US" dirty="0"/>
              <a:t>using </a:t>
            </a:r>
            <a:r>
              <a:rPr lang="en-US" b="1" dirty="0"/>
              <a:t>self-attention and</a:t>
            </a:r>
            <a:br>
              <a:rPr lang="en-US" b="1" dirty="0"/>
            </a:br>
            <a:r>
              <a:rPr lang="en-US" b="1" dirty="0"/>
              <a:t>sensor-embedding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EBA1A-F406-E94D-9744-3CC067332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8" y="2528887"/>
            <a:ext cx="11269982" cy="46958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021F7-0DDF-1342-9536-F03D03D9EC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19</a:t>
            </a:fld>
            <a:endParaRPr lang="sk-SK"/>
          </a:p>
        </p:txBody>
      </p:sp>
      <p:sp>
        <p:nvSpPr>
          <p:cNvPr id="11" name="Ablation study: Finger attribution">
            <a:extLst>
              <a:ext uri="{FF2B5EF4-FFF2-40B4-BE49-F238E27FC236}">
                <a16:creationId xmlns:a16="http://schemas.microsoft.com/office/drawing/2014/main" id="{4B522F30-59A9-C548-A57D-5F534E5EB7E2}"/>
              </a:ext>
            </a:extLst>
          </p:cNvPr>
          <p:cNvSpPr txBox="1">
            <a:spLocks/>
          </p:cNvSpPr>
          <p:nvPr/>
        </p:nvSpPr>
        <p:spPr>
          <a:xfrm>
            <a:off x="952500" y="253999"/>
            <a:ext cx="11099800" cy="198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Performance</a:t>
            </a:r>
            <a:r>
              <a:rPr lang="sk-SK" dirty="0"/>
              <a:t> </a:t>
            </a:r>
            <a:r>
              <a:rPr lang="sk-SK" dirty="0" err="1"/>
              <a:t>comparison</a:t>
            </a:r>
            <a:br>
              <a:rPr lang="sk-SK" dirty="0"/>
            </a:b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random</a:t>
            </a:r>
            <a:r>
              <a:rPr lang="sk-SK" dirty="0"/>
              <a:t> </a:t>
            </a:r>
            <a:r>
              <a:rPr lang="sk-SK" dirty="0" err="1"/>
              <a:t>train</a:t>
            </a:r>
            <a:r>
              <a:rPr lang="sk-SK" dirty="0"/>
              <a:t>-test </a:t>
            </a:r>
            <a:r>
              <a:rPr lang="sk-SK" dirty="0" err="1"/>
              <a:t>split</a:t>
            </a:r>
            <a:endParaRPr lang="sk-SK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D529485C-19B1-634A-AC47-5BB0D94FA51D}"/>
              </a:ext>
            </a:extLst>
          </p:cNvPr>
          <p:cNvSpPr/>
          <p:nvPr/>
        </p:nvSpPr>
        <p:spPr>
          <a:xfrm>
            <a:off x="6323611" y="2528888"/>
            <a:ext cx="1045378" cy="3307136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3D434860-7EFD-E144-A76C-856344C2574F}"/>
              </a:ext>
            </a:extLst>
          </p:cNvPr>
          <p:cNvSpPr/>
          <p:nvPr/>
        </p:nvSpPr>
        <p:spPr>
          <a:xfrm>
            <a:off x="6323611" y="4876800"/>
            <a:ext cx="2891641" cy="443345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76326-0AFD-FD4F-8C79-A1962A4B3728}"/>
              </a:ext>
            </a:extLst>
          </p:cNvPr>
          <p:cNvSpPr txBox="1"/>
          <p:nvPr/>
        </p:nvSpPr>
        <p:spPr>
          <a:xfrm>
            <a:off x="2911783" y="7668057"/>
            <a:ext cx="718123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" sz="2000" b="0" dirty="0" err="1"/>
              <a:t>DeepConvLSTM</a:t>
            </a:r>
            <a:r>
              <a:rPr lang="en" sz="2000" b="0" dirty="0"/>
              <a:t> from</a:t>
            </a:r>
          </a:p>
          <a:p>
            <a:r>
              <a:rPr lang="en" sz="2000" b="0" dirty="0"/>
              <a:t>[3] </a:t>
            </a:r>
            <a:r>
              <a:rPr lang="sk-SK" sz="2000" b="0" dirty="0"/>
              <a:t>F. J. </a:t>
            </a:r>
            <a:r>
              <a:rPr lang="sk-SK" sz="2000" b="0" dirty="0" err="1"/>
              <a:t>Ordóñez</a:t>
            </a:r>
            <a:r>
              <a:rPr lang="sk-SK" sz="2000" b="0" dirty="0"/>
              <a:t> and D. </a:t>
            </a:r>
            <a:r>
              <a:rPr lang="sk-SK" sz="2000" b="0" dirty="0" err="1"/>
              <a:t>Roggen</a:t>
            </a:r>
            <a:r>
              <a:rPr lang="sk-SK" sz="2000" b="0" dirty="0"/>
              <a:t>. </a:t>
            </a:r>
            <a:r>
              <a:rPr lang="sk-SK" sz="2000" b="0" dirty="0" err="1"/>
              <a:t>Deep</a:t>
            </a:r>
            <a:r>
              <a:rPr lang="sk-SK" sz="2000" b="0" dirty="0"/>
              <a:t> </a:t>
            </a:r>
            <a:r>
              <a:rPr lang="sk-SK" sz="2000" b="0" dirty="0" err="1"/>
              <a:t>convolutional</a:t>
            </a:r>
            <a:r>
              <a:rPr lang="sk-SK" sz="2000" b="0" dirty="0"/>
              <a:t> and LSTM </a:t>
            </a:r>
            <a:r>
              <a:rPr lang="sk-SK" sz="2000" b="0" dirty="0" err="1"/>
              <a:t>recurrent</a:t>
            </a:r>
            <a:r>
              <a:rPr lang="sk-SK" sz="2000" b="0" dirty="0"/>
              <a:t> </a:t>
            </a:r>
            <a:r>
              <a:rPr lang="sk-SK" sz="2000" b="0" dirty="0" err="1"/>
              <a:t>neural</a:t>
            </a:r>
            <a:r>
              <a:rPr lang="sk-SK" sz="2000" b="0" dirty="0"/>
              <a:t> </a:t>
            </a:r>
            <a:r>
              <a:rPr lang="sk-SK" sz="2000" b="0" dirty="0" err="1"/>
              <a:t>networks</a:t>
            </a:r>
            <a:r>
              <a:rPr lang="sk-SK" sz="2000" b="0" dirty="0"/>
              <a:t> </a:t>
            </a:r>
            <a:r>
              <a:rPr lang="sk-SK" sz="2000" b="0" dirty="0" err="1"/>
              <a:t>for</a:t>
            </a:r>
            <a:r>
              <a:rPr lang="sk-SK" sz="2000" b="0" dirty="0"/>
              <a:t> </a:t>
            </a:r>
            <a:r>
              <a:rPr lang="sk-SK" sz="2000" b="0" dirty="0" err="1"/>
              <a:t>multimodal</a:t>
            </a:r>
            <a:r>
              <a:rPr lang="sk-SK" sz="2000" b="0" dirty="0"/>
              <a:t> </a:t>
            </a:r>
            <a:r>
              <a:rPr lang="sk-SK" sz="2000" b="0" dirty="0" err="1"/>
              <a:t>wearable</a:t>
            </a:r>
            <a:r>
              <a:rPr lang="sk-SK" sz="2000" b="0" dirty="0"/>
              <a:t> </a:t>
            </a:r>
            <a:r>
              <a:rPr lang="sk-SK" sz="2000" b="0" dirty="0" err="1"/>
              <a:t>activity</a:t>
            </a:r>
            <a:r>
              <a:rPr lang="sk-SK" sz="2000" b="0" dirty="0"/>
              <a:t> </a:t>
            </a:r>
            <a:r>
              <a:rPr lang="sk-SK" sz="2000" b="0" dirty="0" err="1"/>
              <a:t>recognition</a:t>
            </a:r>
            <a:r>
              <a:rPr lang="sk-SK" sz="2000" b="0" dirty="0"/>
              <a:t>. </a:t>
            </a:r>
            <a:r>
              <a:rPr lang="sk-SK" sz="2000" b="0" i="1" dirty="0"/>
              <a:t>Sensors,16(1):115</a:t>
            </a:r>
            <a:r>
              <a:rPr lang="sk-SK" sz="2000" b="0" dirty="0"/>
              <a:t>, 2016.</a:t>
            </a:r>
            <a:endParaRPr lang="en" sz="20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Are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Research area</a:t>
            </a:r>
            <a:endParaRPr dirty="0"/>
          </a:p>
        </p:txBody>
      </p:sp>
      <p:sp>
        <p:nvSpPr>
          <p:cNvPr id="126" name="About HAR using IMUs HGR, IMU=acc,gyro+mgn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Human Activity Recognition (HAR)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Hand Gesture Recognition (HGR)</a:t>
            </a:r>
            <a:br>
              <a:rPr lang="en-US" dirty="0"/>
            </a:br>
            <a:endParaRPr lang="en-US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Inertial sensors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Applications in:</a:t>
            </a:r>
            <a:br>
              <a:rPr lang="en-US" dirty="0"/>
            </a:br>
            <a:r>
              <a:rPr lang="en-US" dirty="0"/>
              <a:t>VR, AR, health, entertainment, smart homes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FB2037-64BA-584B-8D6C-95ED3115EC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D22941-EA96-D54E-A74A-9A7B6D05A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391051"/>
              </p:ext>
            </p:extLst>
          </p:nvPr>
        </p:nvGraphicFramePr>
        <p:xfrm>
          <a:off x="1149884" y="2356800"/>
          <a:ext cx="10705030" cy="50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1030">
                  <a:extLst>
                    <a:ext uri="{9D8B030D-6E8A-4147-A177-3AD203B41FA5}">
                      <a16:colId xmlns:a16="http://schemas.microsoft.com/office/drawing/2014/main" val="2850447966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836724636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77695013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3757974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39191937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49724803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4023978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b="0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MHEALTH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USC-HAD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UTD-MHAD1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UTD-MHAD2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WHARF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/>
                        <a:t>WISDM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21207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noProof="0"/>
                        <a:t>Best reported in previous work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94.72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88.49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67.29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86.50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75.50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91.23</a:t>
                      </a:r>
                      <a:endParaRPr lang="en-US" b="1" noProof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01659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noProof="0"/>
                        <a:t>Bagging Decision tree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93.41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89.22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67.51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81.90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66.26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61.61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45892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noProof="0"/>
                        <a:t>CNN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87.35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89.87</a:t>
                      </a:r>
                      <a:endParaRPr lang="en-US" b="1" noProof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62.74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83.47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78.03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90.59</a:t>
                      </a:r>
                      <a:endParaRPr lang="en-US" b="1" noProof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07147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noProof="0"/>
                        <a:t>LSTM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81.69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82.96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63.61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67.76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79.34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18675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noProof="0"/>
                        <a:t>LSTM w. attention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86.44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89.79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69.72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84.13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81.47</a:t>
                      </a:r>
                      <a:endParaRPr lang="en-US" b="1" noProof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90.07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52984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noProof="0" dirty="0"/>
                        <a:t>Self-attention w. sensor-</a:t>
                      </a:r>
                      <a:r>
                        <a:rPr lang="en-US" noProof="0" dirty="0" err="1"/>
                        <a:t>emb</a:t>
                      </a:r>
                      <a:r>
                        <a:rPr lang="en-US" noProof="0" dirty="0"/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90.35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89.83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noProof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76.32</a:t>
                      </a:r>
                      <a:endParaRPr lang="en-US" b="1" noProof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88.42</a:t>
                      </a:r>
                      <a:endParaRPr lang="en-US" b="1" noProof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78.63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84.53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86062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E253-4367-BE46-9B90-59B7C769C9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20</a:t>
            </a:fld>
            <a:endParaRPr lang="sk-SK"/>
          </a:p>
        </p:txBody>
      </p:sp>
      <p:sp>
        <p:nvSpPr>
          <p:cNvPr id="7" name="Ablation study: Finger attribution">
            <a:extLst>
              <a:ext uri="{FF2B5EF4-FFF2-40B4-BE49-F238E27FC236}">
                <a16:creationId xmlns:a16="http://schemas.microsoft.com/office/drawing/2014/main" id="{C1BF6E85-52DF-D048-A894-126F3194DF0A}"/>
              </a:ext>
            </a:extLst>
          </p:cNvPr>
          <p:cNvSpPr txBox="1">
            <a:spLocks/>
          </p:cNvSpPr>
          <p:nvPr/>
        </p:nvSpPr>
        <p:spPr>
          <a:xfrm>
            <a:off x="952500" y="253999"/>
            <a:ext cx="11099800" cy="198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6151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4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sk-SK" dirty="0" err="1"/>
              <a:t>Performance</a:t>
            </a:r>
            <a:r>
              <a:rPr lang="sk-SK" dirty="0"/>
              <a:t> </a:t>
            </a:r>
            <a:r>
              <a:rPr lang="sk-SK" dirty="0" err="1"/>
              <a:t>comparison</a:t>
            </a:r>
            <a:br>
              <a:rPr lang="sk-SK" dirty="0"/>
            </a:br>
            <a:r>
              <a:rPr lang="sk-SK" dirty="0" err="1"/>
              <a:t>with</a:t>
            </a:r>
            <a:r>
              <a:rPr lang="sk-SK" dirty="0"/>
              <a:t> LOTO </a:t>
            </a:r>
            <a:r>
              <a:rPr lang="sk-SK" dirty="0" err="1"/>
              <a:t>cross-validation</a:t>
            </a:r>
            <a:endParaRPr lang="sk-S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61D59-7907-7A47-A1D9-FA69D12FA248}"/>
              </a:ext>
            </a:extLst>
          </p:cNvPr>
          <p:cNvSpPr txBox="1"/>
          <p:nvPr/>
        </p:nvSpPr>
        <p:spPr>
          <a:xfrm>
            <a:off x="1720390" y="8270479"/>
            <a:ext cx="956401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" b="0" dirty="0"/>
              <a:t>Datasets and splits, as in:</a:t>
            </a:r>
            <a:br>
              <a:rPr lang="en" sz="2000" b="0" dirty="0"/>
            </a:br>
            <a:r>
              <a:rPr lang="en" sz="2000" b="0" dirty="0"/>
              <a:t>[4] </a:t>
            </a:r>
            <a:r>
              <a:rPr lang="sk-SK" b="0" dirty="0"/>
              <a:t>A. </a:t>
            </a:r>
            <a:r>
              <a:rPr lang="sk-SK" b="0" dirty="0" err="1"/>
              <a:t>Jordao</a:t>
            </a:r>
            <a:r>
              <a:rPr lang="sk-SK" b="0" dirty="0"/>
              <a:t>, et al. </a:t>
            </a:r>
            <a:r>
              <a:rPr lang="sk-SK" b="0" dirty="0" err="1"/>
              <a:t>Human</a:t>
            </a:r>
            <a:r>
              <a:rPr lang="sk-SK" b="0" dirty="0"/>
              <a:t> </a:t>
            </a:r>
            <a:r>
              <a:rPr lang="sk-SK" b="0" dirty="0" err="1"/>
              <a:t>activity</a:t>
            </a:r>
            <a:r>
              <a:rPr lang="sk-SK" b="0" dirty="0"/>
              <a:t> </a:t>
            </a:r>
            <a:r>
              <a:rPr lang="sk-SK" b="0" dirty="0" err="1"/>
              <a:t>recognition</a:t>
            </a:r>
            <a:r>
              <a:rPr lang="sk-SK" b="0" dirty="0"/>
              <a:t> </a:t>
            </a:r>
            <a:r>
              <a:rPr lang="sk-SK" b="0" dirty="0" err="1"/>
              <a:t>based</a:t>
            </a:r>
            <a:r>
              <a:rPr lang="sk-SK" b="0" dirty="0"/>
              <a:t> on </a:t>
            </a:r>
            <a:r>
              <a:rPr lang="sk-SK" b="0" dirty="0" err="1"/>
              <a:t>wearable</a:t>
            </a:r>
            <a:r>
              <a:rPr lang="sk-SK" b="0" dirty="0"/>
              <a:t> </a:t>
            </a:r>
            <a:r>
              <a:rPr lang="sk-SK" b="0" dirty="0" err="1"/>
              <a:t>sensor</a:t>
            </a:r>
            <a:r>
              <a:rPr lang="sk-SK" b="0" dirty="0"/>
              <a:t> </a:t>
            </a:r>
            <a:r>
              <a:rPr lang="sk-SK" b="0" dirty="0" err="1"/>
              <a:t>data</a:t>
            </a:r>
            <a:r>
              <a:rPr lang="sk-SK" b="0" dirty="0"/>
              <a:t>: A </a:t>
            </a:r>
            <a:r>
              <a:rPr lang="sk-SK" b="0" dirty="0" err="1"/>
              <a:t>standardization</a:t>
            </a:r>
            <a:r>
              <a:rPr lang="sk-SK" b="0" dirty="0"/>
              <a:t> of </a:t>
            </a:r>
            <a:r>
              <a:rPr lang="sk-SK" b="0" dirty="0" err="1"/>
              <a:t>the</a:t>
            </a:r>
            <a:r>
              <a:rPr lang="sk-SK" b="0" dirty="0"/>
              <a:t> state-of-</a:t>
            </a:r>
            <a:r>
              <a:rPr lang="sk-SK" b="0" dirty="0" err="1"/>
              <a:t>the</a:t>
            </a:r>
            <a:r>
              <a:rPr lang="sk-SK" b="0" dirty="0"/>
              <a:t>-art. </a:t>
            </a:r>
            <a:r>
              <a:rPr lang="sk-SK" b="0" i="1" dirty="0" err="1"/>
              <a:t>CoRR</a:t>
            </a:r>
            <a:r>
              <a:rPr lang="sk-SK" b="0" dirty="0"/>
              <a:t>, 2018.</a:t>
            </a:r>
            <a:endParaRPr lang="en" sz="2000" b="0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blation study: WaveGlove-singl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8136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1518">
              <a:defRPr sz="4740"/>
            </a:lvl1pPr>
          </a:lstStyle>
          <a:p>
            <a:r>
              <a:rPr dirty="0"/>
              <a:t>Ablation study: </a:t>
            </a:r>
            <a:r>
              <a:rPr lang="en-US" spc="-150" dirty="0"/>
              <a:t>W</a:t>
            </a:r>
            <a:r>
              <a:rPr lang="en-US" sz="3100" spc="-150" dirty="0"/>
              <a:t>AVE</a:t>
            </a:r>
            <a:r>
              <a:rPr lang="en-US" spc="-150" dirty="0"/>
              <a:t>G</a:t>
            </a:r>
            <a:r>
              <a:rPr lang="en-US" sz="3100" spc="-150" dirty="0"/>
              <a:t>LOVE</a:t>
            </a:r>
            <a:r>
              <a:rPr dirty="0"/>
              <a:t>-single</a:t>
            </a:r>
          </a:p>
        </p:txBody>
      </p:sp>
      <p:pic>
        <p:nvPicPr>
          <p:cNvPr id="156" name="attrib_single_tfm.png" descr="attrib_single_tf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70" y="1150470"/>
            <a:ext cx="6454590" cy="8606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attrib_single_trees.png" descr="attrib_single_tree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40" y="1150470"/>
            <a:ext cx="6454590" cy="86061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200DC-DB49-0545-ADE4-5259541F96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21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Ablation study: WaveGlove-multi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8136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1518">
              <a:defRPr sz="4740"/>
            </a:lvl1pPr>
          </a:lstStyle>
          <a:p>
            <a:r>
              <a:rPr dirty="0"/>
              <a:t>Ablation study: </a:t>
            </a:r>
            <a:r>
              <a:rPr lang="en-US" spc="-150" dirty="0"/>
              <a:t>W</a:t>
            </a:r>
            <a:r>
              <a:rPr lang="en-US" sz="3100" spc="-150" dirty="0"/>
              <a:t>AVE</a:t>
            </a:r>
            <a:r>
              <a:rPr lang="en-US" spc="-150" dirty="0"/>
              <a:t>G</a:t>
            </a:r>
            <a:r>
              <a:rPr lang="en-US" sz="3100" spc="-150" dirty="0"/>
              <a:t>LOVE</a:t>
            </a:r>
            <a:r>
              <a:rPr lang="en-US" sz="4800" spc="-150" dirty="0"/>
              <a:t> </a:t>
            </a:r>
            <a:r>
              <a:rPr dirty="0"/>
              <a:t>-multi</a:t>
            </a:r>
          </a:p>
        </p:txBody>
      </p:sp>
      <p:pic>
        <p:nvPicPr>
          <p:cNvPr id="160" name="attrib_multi_trees.png" descr="attrib_multi_tre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84" y="1134442"/>
            <a:ext cx="6454590" cy="860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attrib_multi_tfm.png" descr="attrib_multi_tf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3526" y="1134442"/>
            <a:ext cx="6454590" cy="86061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DFE3FD-1B8D-464C-BE4E-E642E9BAA7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22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blation study: Finger attribution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8136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1518">
              <a:defRPr sz="4740"/>
            </a:lvl1pPr>
          </a:lstStyle>
          <a:p>
            <a:r>
              <a:t>Ablation study: Finger attribution</a:t>
            </a:r>
          </a:p>
        </p:txBody>
      </p:sp>
      <p:pic>
        <p:nvPicPr>
          <p:cNvPr id="164" name="cm_all.png" descr="cm_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3071" y="2704221"/>
            <a:ext cx="6598656" cy="659865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Using data from all 5 fingers"/>
          <p:cNvSpPr txBox="1"/>
          <p:nvPr/>
        </p:nvSpPr>
        <p:spPr>
          <a:xfrm>
            <a:off x="3556827" y="1486020"/>
            <a:ext cx="589114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sz="3200" b="0" dirty="0"/>
              <a:t>Using data from all 5 fingers</a:t>
            </a:r>
            <a:r>
              <a:rPr lang="en-US" sz="3200" b="0" dirty="0"/>
              <a:t> </a:t>
            </a:r>
            <a:r>
              <a:rPr lang="sk-SK" sz="3200" b="0" dirty="0" err="1"/>
              <a:t>leads</a:t>
            </a:r>
            <a:r>
              <a:rPr lang="sk-SK" sz="3200" b="0" dirty="0"/>
              <a:t> to </a:t>
            </a:r>
            <a:r>
              <a:rPr lang="sk-SK" sz="3200" b="0" dirty="0" err="1"/>
              <a:t>near-perfect</a:t>
            </a:r>
            <a:r>
              <a:rPr lang="sk-SK" sz="3200" b="0" dirty="0"/>
              <a:t>  </a:t>
            </a:r>
            <a:r>
              <a:rPr lang="sk-SK" sz="3200" b="0" dirty="0" err="1"/>
              <a:t>accuracy</a:t>
            </a:r>
            <a:r>
              <a:rPr lang="sk-SK" sz="3200" b="0" dirty="0"/>
              <a:t>.</a:t>
            </a:r>
            <a:endParaRPr sz="32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54C78-1298-A54B-9D26-91A35DC381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23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blation study: Finger attribution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8136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1518">
              <a:defRPr sz="4740"/>
            </a:lvl1pPr>
          </a:lstStyle>
          <a:p>
            <a:r>
              <a:rPr dirty="0"/>
              <a:t>Ablation study: Finger attribution</a:t>
            </a:r>
          </a:p>
        </p:txBody>
      </p:sp>
      <p:sp>
        <p:nvSpPr>
          <p:cNvPr id="168" name="Index finger"/>
          <p:cNvSpPr txBox="1"/>
          <p:nvPr/>
        </p:nvSpPr>
        <p:spPr>
          <a:xfrm>
            <a:off x="2418369" y="1727531"/>
            <a:ext cx="2488921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rPr dirty="0"/>
              <a:t>Index finger</a:t>
            </a:r>
          </a:p>
        </p:txBody>
      </p:sp>
      <p:pic>
        <p:nvPicPr>
          <p:cNvPr id="169" name="cm_index.png" descr="cm_inde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592" y="2392786"/>
            <a:ext cx="6600843" cy="6600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m_pinky.png" descr="cm_pink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6096" y="2392786"/>
            <a:ext cx="6600843" cy="660084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Pinky"/>
          <p:cNvSpPr txBox="1"/>
          <p:nvPr/>
        </p:nvSpPr>
        <p:spPr>
          <a:xfrm>
            <a:off x="9473232" y="1727531"/>
            <a:ext cx="1208571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Pinky</a:t>
            </a:r>
          </a:p>
        </p:txBody>
      </p:sp>
      <p:sp>
        <p:nvSpPr>
          <p:cNvPr id="172" name="Rectangle"/>
          <p:cNvSpPr/>
          <p:nvPr/>
        </p:nvSpPr>
        <p:spPr>
          <a:xfrm>
            <a:off x="6956773" y="5271085"/>
            <a:ext cx="3166333" cy="1033472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3" name="Rectangle"/>
          <p:cNvSpPr/>
          <p:nvPr/>
        </p:nvSpPr>
        <p:spPr>
          <a:xfrm>
            <a:off x="2671906" y="3885495"/>
            <a:ext cx="2428384" cy="2418519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Rectangle"/>
          <p:cNvSpPr/>
          <p:nvPr/>
        </p:nvSpPr>
        <p:spPr>
          <a:xfrm rot="21599491">
            <a:off x="5462914" y="2486732"/>
            <a:ext cx="994963" cy="1046199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40A291B-4191-F14B-81B9-B518ADBEC622}"/>
              </a:ext>
            </a:extLst>
          </p:cNvPr>
          <p:cNvSpPr/>
          <p:nvPr/>
        </p:nvSpPr>
        <p:spPr>
          <a:xfrm rot="16200000">
            <a:off x="333693" y="4798116"/>
            <a:ext cx="3823933" cy="3845857"/>
          </a:xfrm>
          <a:custGeom>
            <a:avLst/>
            <a:gdLst>
              <a:gd name="connsiteX0" fmla="*/ 3920371 w 3920371"/>
              <a:gd name="connsiteY0" fmla="*/ 3331159 h 3920460"/>
              <a:gd name="connsiteX1" fmla="*/ 3920371 w 3920371"/>
              <a:gd name="connsiteY1" fmla="*/ 3919978 h 3920460"/>
              <a:gd name="connsiteX2" fmla="*/ 3920369 w 3920371"/>
              <a:gd name="connsiteY2" fmla="*/ 3919978 h 3920460"/>
              <a:gd name="connsiteX3" fmla="*/ 3920369 w 3920371"/>
              <a:gd name="connsiteY3" fmla="*/ 3920373 h 3920460"/>
              <a:gd name="connsiteX4" fmla="*/ 3331550 w 3920371"/>
              <a:gd name="connsiteY4" fmla="*/ 3920460 h 3920460"/>
              <a:gd name="connsiteX5" fmla="*/ 3331550 w 3920371"/>
              <a:gd name="connsiteY5" fmla="*/ 3919978 h 3920460"/>
              <a:gd name="connsiteX6" fmla="*/ 0 w 3920371"/>
              <a:gd name="connsiteY6" fmla="*/ 3919978 h 3920460"/>
              <a:gd name="connsiteX7" fmla="*/ 0 w 3920371"/>
              <a:gd name="connsiteY7" fmla="*/ 3331159 h 3920460"/>
              <a:gd name="connsiteX8" fmla="*/ 3331463 w 3920371"/>
              <a:gd name="connsiteY8" fmla="*/ 3331159 h 3920460"/>
              <a:gd name="connsiteX9" fmla="*/ 3330971 w 3920371"/>
              <a:gd name="connsiteY9" fmla="*/ 87 h 3920460"/>
              <a:gd name="connsiteX10" fmla="*/ 3919790 w 3920371"/>
              <a:gd name="connsiteY10" fmla="*/ 0 h 3920460"/>
              <a:gd name="connsiteX11" fmla="*/ 3920282 w 3920371"/>
              <a:gd name="connsiteY11" fmla="*/ 3331159 h 3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0371" h="3920460">
                <a:moveTo>
                  <a:pt x="3920371" y="3331159"/>
                </a:moveTo>
                <a:lnTo>
                  <a:pt x="3920371" y="3919978"/>
                </a:lnTo>
                <a:lnTo>
                  <a:pt x="3920369" y="3919978"/>
                </a:lnTo>
                <a:lnTo>
                  <a:pt x="3920369" y="3920373"/>
                </a:lnTo>
                <a:lnTo>
                  <a:pt x="3331550" y="3920460"/>
                </a:lnTo>
                <a:lnTo>
                  <a:pt x="3331550" y="3919978"/>
                </a:lnTo>
                <a:lnTo>
                  <a:pt x="0" y="3919978"/>
                </a:lnTo>
                <a:lnTo>
                  <a:pt x="0" y="3331159"/>
                </a:lnTo>
                <a:lnTo>
                  <a:pt x="3331463" y="3331159"/>
                </a:lnTo>
                <a:lnTo>
                  <a:pt x="3330971" y="87"/>
                </a:lnTo>
                <a:lnTo>
                  <a:pt x="3919790" y="0"/>
                </a:lnTo>
                <a:lnTo>
                  <a:pt x="3920282" y="3331159"/>
                </a:lnTo>
                <a:close/>
              </a:path>
            </a:pathLst>
          </a:custGeom>
          <a:ln w="127000">
            <a:solidFill>
              <a:srgbClr val="00B050"/>
            </a:solidFill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26F8AD79-12E0-C449-8ADA-129B1E5BAE5A}"/>
              </a:ext>
            </a:extLst>
          </p:cNvPr>
          <p:cNvSpPr/>
          <p:nvPr/>
        </p:nvSpPr>
        <p:spPr>
          <a:xfrm rot="21599491">
            <a:off x="6956850" y="2499444"/>
            <a:ext cx="5935646" cy="1033039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69B4A-F559-7F4C-80A6-543CFBD30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24</a:t>
            </a:fld>
            <a:endParaRPr lang="sk-SK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80F0D72-3A1A-F940-BB30-0652142CEF79}"/>
              </a:ext>
            </a:extLst>
          </p:cNvPr>
          <p:cNvSpPr/>
          <p:nvPr/>
        </p:nvSpPr>
        <p:spPr>
          <a:xfrm rot="16200000">
            <a:off x="6748381" y="4798116"/>
            <a:ext cx="3823933" cy="3845857"/>
          </a:xfrm>
          <a:custGeom>
            <a:avLst/>
            <a:gdLst>
              <a:gd name="connsiteX0" fmla="*/ 3920371 w 3920371"/>
              <a:gd name="connsiteY0" fmla="*/ 3331159 h 3920460"/>
              <a:gd name="connsiteX1" fmla="*/ 3920371 w 3920371"/>
              <a:gd name="connsiteY1" fmla="*/ 3919978 h 3920460"/>
              <a:gd name="connsiteX2" fmla="*/ 3920369 w 3920371"/>
              <a:gd name="connsiteY2" fmla="*/ 3919978 h 3920460"/>
              <a:gd name="connsiteX3" fmla="*/ 3920369 w 3920371"/>
              <a:gd name="connsiteY3" fmla="*/ 3920373 h 3920460"/>
              <a:gd name="connsiteX4" fmla="*/ 3331550 w 3920371"/>
              <a:gd name="connsiteY4" fmla="*/ 3920460 h 3920460"/>
              <a:gd name="connsiteX5" fmla="*/ 3331550 w 3920371"/>
              <a:gd name="connsiteY5" fmla="*/ 3919978 h 3920460"/>
              <a:gd name="connsiteX6" fmla="*/ 0 w 3920371"/>
              <a:gd name="connsiteY6" fmla="*/ 3919978 h 3920460"/>
              <a:gd name="connsiteX7" fmla="*/ 0 w 3920371"/>
              <a:gd name="connsiteY7" fmla="*/ 3331159 h 3920460"/>
              <a:gd name="connsiteX8" fmla="*/ 3331463 w 3920371"/>
              <a:gd name="connsiteY8" fmla="*/ 3331159 h 3920460"/>
              <a:gd name="connsiteX9" fmla="*/ 3330971 w 3920371"/>
              <a:gd name="connsiteY9" fmla="*/ 87 h 3920460"/>
              <a:gd name="connsiteX10" fmla="*/ 3919790 w 3920371"/>
              <a:gd name="connsiteY10" fmla="*/ 0 h 3920460"/>
              <a:gd name="connsiteX11" fmla="*/ 3920282 w 3920371"/>
              <a:gd name="connsiteY11" fmla="*/ 3331159 h 3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0371" h="3920460">
                <a:moveTo>
                  <a:pt x="3920371" y="3331159"/>
                </a:moveTo>
                <a:lnTo>
                  <a:pt x="3920371" y="3919978"/>
                </a:lnTo>
                <a:lnTo>
                  <a:pt x="3920369" y="3919978"/>
                </a:lnTo>
                <a:lnTo>
                  <a:pt x="3920369" y="3920373"/>
                </a:lnTo>
                <a:lnTo>
                  <a:pt x="3331550" y="3920460"/>
                </a:lnTo>
                <a:lnTo>
                  <a:pt x="3331550" y="3919978"/>
                </a:lnTo>
                <a:lnTo>
                  <a:pt x="0" y="3919978"/>
                </a:lnTo>
                <a:lnTo>
                  <a:pt x="0" y="3331159"/>
                </a:lnTo>
                <a:lnTo>
                  <a:pt x="3331463" y="3331159"/>
                </a:lnTo>
                <a:lnTo>
                  <a:pt x="3330971" y="87"/>
                </a:lnTo>
                <a:lnTo>
                  <a:pt x="3919790" y="0"/>
                </a:lnTo>
                <a:lnTo>
                  <a:pt x="3920282" y="3331159"/>
                </a:lnTo>
                <a:close/>
              </a:path>
            </a:pathLst>
          </a:custGeom>
          <a:ln w="127000">
            <a:solidFill>
              <a:srgbClr val="00B050"/>
            </a:solidFill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5" grpId="0" animBg="1"/>
      <p:bldP spid="18" grpId="0" animBg="1"/>
      <p:bldP spid="18" grpId="1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179" name="Attention vie byt asi fa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Attention and self-attention</a:t>
            </a:r>
            <a:br>
              <a:rPr lang="en-US" b="1" dirty="0"/>
            </a:br>
            <a:r>
              <a:rPr lang="en-US" dirty="0"/>
              <a:t>improve performance slightly</a:t>
            </a:r>
            <a:endParaRPr dirty="0"/>
          </a:p>
          <a:p>
            <a:r>
              <a:rPr lang="en-US" b="1" dirty="0"/>
              <a:t>Sample generation &amp; train-test splits</a:t>
            </a:r>
            <a:br>
              <a:rPr lang="en-US" dirty="0"/>
            </a:br>
            <a:r>
              <a:rPr lang="en-US" dirty="0"/>
              <a:t>fundamentally affect the results</a:t>
            </a:r>
            <a:endParaRPr dirty="0"/>
          </a:p>
          <a:p>
            <a:r>
              <a:rPr lang="en-US" b="1" dirty="0"/>
              <a:t>Up to three sensors</a:t>
            </a:r>
            <a:br>
              <a:rPr lang="en-US" dirty="0"/>
            </a:br>
            <a:r>
              <a:rPr lang="en-US" dirty="0"/>
              <a:t>increase accuracy significantly</a:t>
            </a:r>
            <a:endParaRPr dirty="0"/>
          </a:p>
          <a:p>
            <a:r>
              <a:rPr lang="en-US" b="1" dirty="0"/>
              <a:t>Gesture difficulty varies</a:t>
            </a:r>
            <a:br>
              <a:rPr lang="en-US" dirty="0"/>
            </a:br>
            <a:r>
              <a:rPr lang="en-US" dirty="0"/>
              <a:t>based on the sensors used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F4FA6-0042-424B-B9D8-597C4FF939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25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ontributions"/>
          <p:cNvSpPr txBox="1">
            <a:spLocks noGrp="1"/>
          </p:cNvSpPr>
          <p:nvPr>
            <p:ph type="title"/>
          </p:nvPr>
        </p:nvSpPr>
        <p:spPr>
          <a:xfrm>
            <a:off x="782371" y="350864"/>
            <a:ext cx="5549900" cy="2159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sz="4800" dirty="0"/>
              <a:t>Contributions</a:t>
            </a:r>
          </a:p>
        </p:txBody>
      </p:sp>
      <p:sp>
        <p:nvSpPr>
          <p:cNvPr id="182" name="New dataset &amp; prototype…"/>
          <p:cNvSpPr txBox="1">
            <a:spLocks noGrp="1"/>
          </p:cNvSpPr>
          <p:nvPr>
            <p:ph type="body" idx="1"/>
          </p:nvPr>
        </p:nvSpPr>
        <p:spPr>
          <a:xfrm>
            <a:off x="782371" y="1974574"/>
            <a:ext cx="11399171" cy="6467061"/>
          </a:xfrm>
          <a:prstGeom prst="rect">
            <a:avLst/>
          </a:prstGeom>
        </p:spPr>
        <p:txBody>
          <a:bodyPr numCol="2">
            <a:normAutofit/>
          </a:bodyPr>
          <a:lstStyle/>
          <a:p>
            <a:r>
              <a:rPr lang="en-US" dirty="0"/>
              <a:t>Prototype construction</a:t>
            </a:r>
          </a:p>
          <a:p>
            <a:r>
              <a:rPr lang="en-US" dirty="0"/>
              <a:t>Two datasets,</a:t>
            </a:r>
            <a:br>
              <a:rPr lang="en-US" dirty="0"/>
            </a:br>
            <a:r>
              <a:rPr lang="en-US" dirty="0"/>
              <a:t>over 11000 samples</a:t>
            </a:r>
          </a:p>
          <a:p>
            <a:r>
              <a:rPr lang="en-US" dirty="0"/>
              <a:t>Comparison of several methods &amp; datasets</a:t>
            </a:r>
          </a:p>
          <a:p>
            <a:r>
              <a:rPr lang="en-US" dirty="0"/>
              <a:t>Proposed a novel</a:t>
            </a:r>
            <a:br>
              <a:rPr lang="en-US" dirty="0"/>
            </a:br>
            <a:r>
              <a:rPr lang="en-US" dirty="0"/>
              <a:t>self-attention based model</a:t>
            </a:r>
          </a:p>
          <a:p>
            <a:r>
              <a:rPr lang="en-US" dirty="0"/>
              <a:t>Ablation study</a:t>
            </a:r>
          </a:p>
          <a:p>
            <a:r>
              <a:rPr lang="en-US" dirty="0"/>
              <a:t>Investigate the effect of sample generation and train-test splits</a:t>
            </a:r>
          </a:p>
          <a:p>
            <a:r>
              <a:rPr lang="en-US" dirty="0"/>
              <a:t>Further application of</a:t>
            </a:r>
            <a:br>
              <a:rPr lang="en-US" dirty="0"/>
            </a:br>
            <a:r>
              <a:rPr lang="en-US" dirty="0"/>
              <a:t>self-attention</a:t>
            </a:r>
          </a:p>
          <a:p>
            <a:r>
              <a:rPr lang="en-US" dirty="0"/>
              <a:t>Continuous recognition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3" name="6e157369e134f3552c847fb631f63b24270b02ebc7ecd2b499cc01de6f7d8acf_100x100.png" descr="6e157369e134f3552c847fb631f63b24270b02ebc7ecd2b499cc01de6f7d8acf_100x1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1737" y="9014360"/>
            <a:ext cx="564079" cy="564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3f15a379c54fa7916bf03cd9b3f63ee4f7b155343b6acb1c24ef9772d6382b06_100x100.png" descr="3f15a379c54fa7916bf03cd9b3f63ee4f7b155343b6acb1c24ef9772d6382b06_100x100.png">
            <a:extLst>
              <a:ext uri="{FF2B5EF4-FFF2-40B4-BE49-F238E27FC236}">
                <a16:creationId xmlns:a16="http://schemas.microsoft.com/office/drawing/2014/main" id="{E65A4E29-60CF-B745-B36A-F1DAFB38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6257" y="8154559"/>
            <a:ext cx="831286" cy="8312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8C602-DCCE-FB4D-B05F-555ED676E3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26</a:t>
            </a:fld>
            <a:endParaRPr lang="sk-SK"/>
          </a:p>
        </p:txBody>
      </p:sp>
      <p:sp>
        <p:nvSpPr>
          <p:cNvPr id="9" name="Contributions">
            <a:extLst>
              <a:ext uri="{FF2B5EF4-FFF2-40B4-BE49-F238E27FC236}">
                <a16:creationId xmlns:a16="http://schemas.microsoft.com/office/drawing/2014/main" id="{C12CE66A-D64F-1049-BC33-489D75E46B2D}"/>
              </a:ext>
            </a:extLst>
          </p:cNvPr>
          <p:cNvSpPr txBox="1">
            <a:spLocks/>
          </p:cNvSpPr>
          <p:nvPr/>
        </p:nvSpPr>
        <p:spPr>
          <a:xfrm>
            <a:off x="6332271" y="423432"/>
            <a:ext cx="55499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hangingPunct="1"/>
            <a:r>
              <a:rPr lang="sk-SK" sz="4400" dirty="0" err="1"/>
              <a:t>Future</a:t>
            </a:r>
            <a:r>
              <a:rPr lang="sk-SK" sz="4400" dirty="0"/>
              <a:t> </a:t>
            </a:r>
            <a:r>
              <a:rPr lang="sk-SK" sz="4400" dirty="0" err="1"/>
              <a:t>work</a:t>
            </a:r>
            <a:endParaRPr lang="sk-SK" sz="4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1DECC-0F2E-684F-9F77-C06F8EC9F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err="1"/>
              <a:t>Novelty</a:t>
            </a:r>
            <a:r>
              <a:rPr lang="sk-SK" sz="4000" dirty="0"/>
              <a:t> of </a:t>
            </a:r>
            <a:r>
              <a:rPr lang="sk-SK" sz="4000" dirty="0" err="1"/>
              <a:t>the</a:t>
            </a:r>
            <a:r>
              <a:rPr lang="sk-SK" sz="4000" dirty="0"/>
              <a:t> </a:t>
            </a:r>
            <a:r>
              <a:rPr lang="sk-SK" sz="4000" dirty="0" err="1"/>
              <a:t>proposed</a:t>
            </a:r>
            <a:r>
              <a:rPr lang="sk-SK" sz="4000" dirty="0"/>
              <a:t> model and</a:t>
            </a:r>
            <a:br>
              <a:rPr lang="sk-SK" sz="4000" dirty="0"/>
            </a:br>
            <a:r>
              <a:rPr lang="sk-SK" sz="4000" dirty="0" err="1"/>
              <a:t>differences</a:t>
            </a:r>
            <a:r>
              <a:rPr lang="sk-SK" sz="4000" dirty="0"/>
              <a:t> </a:t>
            </a:r>
            <a:r>
              <a:rPr lang="sk-SK" sz="4000" dirty="0" err="1"/>
              <a:t>from</a:t>
            </a:r>
            <a:r>
              <a:rPr lang="sk-SK" sz="4000" dirty="0"/>
              <a:t> </a:t>
            </a:r>
            <a:r>
              <a:rPr lang="sk-SK" sz="4000" dirty="0" err="1"/>
              <a:t>previous</a:t>
            </a:r>
            <a:r>
              <a:rPr lang="sk-SK" sz="4000" dirty="0"/>
              <a:t> </a:t>
            </a:r>
            <a:r>
              <a:rPr lang="sk-SK" sz="4000" dirty="0" err="1"/>
              <a:t>work</a:t>
            </a:r>
            <a:endParaRPr lang="sk-SK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55725-6D5E-084D-8B60-83F2708572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27</a:t>
            </a:fld>
            <a:endParaRPr lang="sk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85FFF-AE46-E74C-BEB1-5E0BADD28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18" y="3384829"/>
            <a:ext cx="5196364" cy="4668480"/>
          </a:xfrm>
          <a:prstGeom prst="rect">
            <a:avLst/>
          </a:prstGeom>
        </p:spPr>
      </p:pic>
      <p:sp>
        <p:nvSpPr>
          <p:cNvPr id="6" name="Using data from all 5 fingers">
            <a:extLst>
              <a:ext uri="{FF2B5EF4-FFF2-40B4-BE49-F238E27FC236}">
                <a16:creationId xmlns:a16="http://schemas.microsoft.com/office/drawing/2014/main" id="{8933256B-429D-E343-A722-F32448CF2251}"/>
              </a:ext>
            </a:extLst>
          </p:cNvPr>
          <p:cNvSpPr txBox="1"/>
          <p:nvPr/>
        </p:nvSpPr>
        <p:spPr>
          <a:xfrm>
            <a:off x="3727450" y="8053309"/>
            <a:ext cx="55499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lang="en-US" sz="2400" b="0" dirty="0"/>
              <a:t>Proposed</a:t>
            </a:r>
            <a:br>
              <a:rPr lang="en-US" sz="2400" b="0" dirty="0"/>
            </a:br>
            <a:r>
              <a:rPr lang="en-US" sz="2400" b="0" dirty="0"/>
              <a:t>Transformer-based architecture</a:t>
            </a:r>
            <a:endParaRPr sz="2400" b="0" dirty="0"/>
          </a:p>
        </p:txBody>
      </p:sp>
    </p:spTree>
    <p:extLst>
      <p:ext uri="{BB962C8B-B14F-4D97-AF65-F5344CB8AC3E}">
        <p14:creationId xmlns:p14="http://schemas.microsoft.com/office/powerpoint/2010/main" val="330500869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C4F5D-498D-D94A-83B5-057BDDBFE8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28</a:t>
            </a:fld>
            <a:endParaRPr lang="sk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A62FA-ED98-454F-AA85-B398528E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68" y="1548709"/>
            <a:ext cx="5196364" cy="466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C61AF0-E339-1642-9E6A-58049C6F7599}"/>
              </a:ext>
            </a:extLst>
          </p:cNvPr>
          <p:cNvSpPr txBox="1"/>
          <p:nvPr/>
        </p:nvSpPr>
        <p:spPr>
          <a:xfrm>
            <a:off x="952500" y="7615891"/>
            <a:ext cx="55499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" b="0" dirty="0"/>
              <a:t>Model &amp; figure from</a:t>
            </a:r>
            <a:br>
              <a:rPr lang="en" b="0" dirty="0"/>
            </a:br>
            <a:r>
              <a:rPr lang="en" b="0" dirty="0"/>
              <a:t>[5] </a:t>
            </a:r>
            <a:r>
              <a:rPr lang="sk-SK" b="0" dirty="0"/>
              <a:t>S. </a:t>
            </a:r>
            <a:r>
              <a:rPr lang="sk-SK" b="0" dirty="0" err="1"/>
              <a:t>Mahmud</a:t>
            </a:r>
            <a:r>
              <a:rPr lang="sk-SK" b="0" dirty="0"/>
              <a:t>, et al. </a:t>
            </a:r>
            <a:r>
              <a:rPr lang="sk-SK" b="0" dirty="0" err="1"/>
              <a:t>Human</a:t>
            </a:r>
            <a:r>
              <a:rPr lang="sk-SK" b="0" dirty="0"/>
              <a:t> </a:t>
            </a:r>
            <a:r>
              <a:rPr lang="sk-SK" b="0" dirty="0" err="1"/>
              <a:t>activity</a:t>
            </a:r>
            <a:r>
              <a:rPr lang="sk-SK" b="0" dirty="0"/>
              <a:t> </a:t>
            </a:r>
            <a:r>
              <a:rPr lang="sk-SK" b="0" dirty="0" err="1"/>
              <a:t>recognition</a:t>
            </a:r>
            <a:r>
              <a:rPr lang="sk-SK" b="0" dirty="0"/>
              <a:t> </a:t>
            </a:r>
            <a:r>
              <a:rPr lang="sk-SK" b="0" dirty="0" err="1"/>
              <a:t>from</a:t>
            </a:r>
            <a:r>
              <a:rPr lang="sk-SK" b="0" dirty="0"/>
              <a:t> </a:t>
            </a:r>
            <a:r>
              <a:rPr lang="sk-SK" b="0" dirty="0" err="1"/>
              <a:t>wearable</a:t>
            </a:r>
            <a:r>
              <a:rPr lang="sk-SK" b="0" dirty="0"/>
              <a:t> </a:t>
            </a:r>
            <a:r>
              <a:rPr lang="sk-SK" b="0" dirty="0" err="1"/>
              <a:t>sensor</a:t>
            </a:r>
            <a:r>
              <a:rPr lang="sk-SK" b="0" dirty="0"/>
              <a:t> </a:t>
            </a:r>
            <a:r>
              <a:rPr lang="sk-SK" b="0" dirty="0" err="1"/>
              <a:t>data</a:t>
            </a:r>
            <a:r>
              <a:rPr lang="sk-SK" b="0" dirty="0"/>
              <a:t> </a:t>
            </a:r>
            <a:r>
              <a:rPr lang="sk-SK" b="0" dirty="0" err="1"/>
              <a:t>using</a:t>
            </a:r>
            <a:r>
              <a:rPr lang="sk-SK" b="0" dirty="0"/>
              <a:t> </a:t>
            </a:r>
            <a:r>
              <a:rPr lang="sk-SK" b="0" dirty="0" err="1"/>
              <a:t>self-attention</a:t>
            </a:r>
            <a:r>
              <a:rPr lang="sk-SK" b="0" dirty="0"/>
              <a:t>. </a:t>
            </a:r>
            <a:r>
              <a:rPr lang="sk-SK" b="0" i="1" dirty="0" err="1"/>
              <a:t>CoRR</a:t>
            </a:r>
            <a:r>
              <a:rPr lang="sk-SK" b="0" dirty="0"/>
              <a:t>, 03/2020.</a:t>
            </a:r>
            <a:endParaRPr lang="en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A44E00-3C3C-B44F-81E3-A4E3AF23BE58}"/>
              </a:ext>
            </a:extLst>
          </p:cNvPr>
          <p:cNvCxnSpPr>
            <a:cxnSpLocks/>
          </p:cNvCxnSpPr>
          <p:nvPr/>
        </p:nvCxnSpPr>
        <p:spPr>
          <a:xfrm>
            <a:off x="6502400" y="739699"/>
            <a:ext cx="0" cy="6286500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D9DD5C1-A0E8-8348-A5E7-8FE282E3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623" y="762374"/>
            <a:ext cx="3980253" cy="6286484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842D6465-B6D9-C341-8CA2-919D692F2096}"/>
              </a:ext>
            </a:extLst>
          </p:cNvPr>
          <p:cNvSpPr/>
          <p:nvPr/>
        </p:nvSpPr>
        <p:spPr>
          <a:xfrm rot="21599491">
            <a:off x="2419111" y="1238290"/>
            <a:ext cx="2546430" cy="648585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252F4F7E-9F75-F243-8176-A414DC20B13B}"/>
              </a:ext>
            </a:extLst>
          </p:cNvPr>
          <p:cNvSpPr/>
          <p:nvPr/>
        </p:nvSpPr>
        <p:spPr>
          <a:xfrm rot="21599491">
            <a:off x="9701554" y="4469599"/>
            <a:ext cx="1965642" cy="1155843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50C68165-56B6-2C49-B57B-69D3E2EBFFD1}"/>
              </a:ext>
            </a:extLst>
          </p:cNvPr>
          <p:cNvSpPr/>
          <p:nvPr/>
        </p:nvSpPr>
        <p:spPr>
          <a:xfrm rot="21599491">
            <a:off x="1794074" y="4320518"/>
            <a:ext cx="3796491" cy="471697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FF09611A-6A4E-DE40-BBFE-022DDAFFD484}"/>
              </a:ext>
            </a:extLst>
          </p:cNvPr>
          <p:cNvSpPr/>
          <p:nvPr/>
        </p:nvSpPr>
        <p:spPr>
          <a:xfrm rot="21599491">
            <a:off x="6841261" y="3352722"/>
            <a:ext cx="2175371" cy="617555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420E2D8F-9FE0-FD4C-BDFF-24BCE9FBEB4B}"/>
              </a:ext>
            </a:extLst>
          </p:cNvPr>
          <p:cNvSpPr/>
          <p:nvPr/>
        </p:nvSpPr>
        <p:spPr>
          <a:xfrm rot="21599491">
            <a:off x="1705736" y="2631665"/>
            <a:ext cx="3884751" cy="1523934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D3C47E26-6955-3545-B87F-3A0A20C6135C}"/>
              </a:ext>
            </a:extLst>
          </p:cNvPr>
          <p:cNvSpPr/>
          <p:nvPr/>
        </p:nvSpPr>
        <p:spPr>
          <a:xfrm rot="21599491">
            <a:off x="6632424" y="4027796"/>
            <a:ext cx="2627193" cy="1755561"/>
          </a:xfrm>
          <a:prstGeom prst="rect">
            <a:avLst/>
          </a:prstGeom>
          <a:ln w="127000">
            <a:solidFill>
              <a:srgbClr val="00B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" name="Using data from all 5 fingers">
            <a:extLst>
              <a:ext uri="{FF2B5EF4-FFF2-40B4-BE49-F238E27FC236}">
                <a16:creationId xmlns:a16="http://schemas.microsoft.com/office/drawing/2014/main" id="{EC6C1C57-3052-7348-A92B-B265D6D07555}"/>
              </a:ext>
            </a:extLst>
          </p:cNvPr>
          <p:cNvSpPr txBox="1"/>
          <p:nvPr/>
        </p:nvSpPr>
        <p:spPr>
          <a:xfrm>
            <a:off x="6635609" y="7615891"/>
            <a:ext cx="55499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lang="en-US" sz="2400" b="0" dirty="0"/>
              <a:t>Proposed</a:t>
            </a:r>
            <a:br>
              <a:rPr lang="en-US" sz="2400" b="0" dirty="0"/>
            </a:br>
            <a:r>
              <a:rPr lang="en-US" sz="2400" b="0" dirty="0"/>
              <a:t>Transformer-based architecture</a:t>
            </a:r>
            <a:endParaRPr sz="2400" b="0" dirty="0"/>
          </a:p>
        </p:txBody>
      </p:sp>
    </p:spTree>
    <p:extLst>
      <p:ext uri="{BB962C8B-B14F-4D97-AF65-F5344CB8AC3E}">
        <p14:creationId xmlns:p14="http://schemas.microsoft.com/office/powerpoint/2010/main" val="3859617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C4F5D-498D-D94A-83B5-057BDDBFE8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29</a:t>
            </a:fld>
            <a:endParaRPr lang="sk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A62FA-ED98-454F-AA85-B398528E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68" y="1548709"/>
            <a:ext cx="5196364" cy="4668480"/>
          </a:xfrm>
          <a:prstGeom prst="rect">
            <a:avLst/>
          </a:prstGeom>
        </p:spPr>
      </p:pic>
      <p:sp>
        <p:nvSpPr>
          <p:cNvPr id="6" name="Using data from all 5 fingers">
            <a:extLst>
              <a:ext uri="{FF2B5EF4-FFF2-40B4-BE49-F238E27FC236}">
                <a16:creationId xmlns:a16="http://schemas.microsoft.com/office/drawing/2014/main" id="{AA443F5F-A7F5-0E4E-AFD3-213AFF3C9062}"/>
              </a:ext>
            </a:extLst>
          </p:cNvPr>
          <p:cNvSpPr txBox="1"/>
          <p:nvPr/>
        </p:nvSpPr>
        <p:spPr>
          <a:xfrm>
            <a:off x="6635609" y="7615891"/>
            <a:ext cx="55499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lang="en-US" sz="2400" b="0" dirty="0"/>
              <a:t>Proposed</a:t>
            </a:r>
            <a:br>
              <a:rPr lang="en-US" sz="2400" b="0" dirty="0"/>
            </a:br>
            <a:r>
              <a:rPr lang="en-US" sz="2400" b="0" dirty="0"/>
              <a:t>Transformer-based architecture</a:t>
            </a:r>
            <a:endParaRPr sz="2400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61AF0-E339-1642-9E6A-58049C6F7599}"/>
              </a:ext>
            </a:extLst>
          </p:cNvPr>
          <p:cNvSpPr txBox="1"/>
          <p:nvPr/>
        </p:nvSpPr>
        <p:spPr>
          <a:xfrm>
            <a:off x="952500" y="7615891"/>
            <a:ext cx="55499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" b="0" dirty="0"/>
              <a:t>Architecture &amp; figure from</a:t>
            </a:r>
            <a:br>
              <a:rPr lang="en" b="0" dirty="0"/>
            </a:br>
            <a:r>
              <a:rPr lang="en" b="0" dirty="0"/>
              <a:t>[5] </a:t>
            </a:r>
            <a:r>
              <a:rPr lang="sk-SK" b="0" dirty="0"/>
              <a:t>S. </a:t>
            </a:r>
            <a:r>
              <a:rPr lang="sk-SK" b="0" dirty="0" err="1"/>
              <a:t>Mahmud</a:t>
            </a:r>
            <a:r>
              <a:rPr lang="sk-SK" b="0" dirty="0"/>
              <a:t>, et al. </a:t>
            </a:r>
            <a:r>
              <a:rPr lang="sk-SK" b="0" dirty="0" err="1"/>
              <a:t>Human</a:t>
            </a:r>
            <a:r>
              <a:rPr lang="sk-SK" b="0" dirty="0"/>
              <a:t> </a:t>
            </a:r>
            <a:r>
              <a:rPr lang="sk-SK" b="0" dirty="0" err="1"/>
              <a:t>activity</a:t>
            </a:r>
            <a:r>
              <a:rPr lang="sk-SK" b="0" dirty="0"/>
              <a:t> </a:t>
            </a:r>
            <a:r>
              <a:rPr lang="sk-SK" b="0" dirty="0" err="1"/>
              <a:t>recognition</a:t>
            </a:r>
            <a:r>
              <a:rPr lang="sk-SK" b="0" dirty="0"/>
              <a:t> </a:t>
            </a:r>
            <a:r>
              <a:rPr lang="sk-SK" b="0" dirty="0" err="1"/>
              <a:t>from</a:t>
            </a:r>
            <a:r>
              <a:rPr lang="sk-SK" b="0" dirty="0"/>
              <a:t> </a:t>
            </a:r>
            <a:r>
              <a:rPr lang="sk-SK" b="0" dirty="0" err="1"/>
              <a:t>wearable</a:t>
            </a:r>
            <a:r>
              <a:rPr lang="sk-SK" b="0" dirty="0"/>
              <a:t> </a:t>
            </a:r>
            <a:r>
              <a:rPr lang="sk-SK" b="0" dirty="0" err="1"/>
              <a:t>sensor</a:t>
            </a:r>
            <a:r>
              <a:rPr lang="sk-SK" b="0" dirty="0"/>
              <a:t> </a:t>
            </a:r>
            <a:r>
              <a:rPr lang="sk-SK" b="0" dirty="0" err="1"/>
              <a:t>data</a:t>
            </a:r>
            <a:r>
              <a:rPr lang="sk-SK" b="0" dirty="0"/>
              <a:t> </a:t>
            </a:r>
            <a:r>
              <a:rPr lang="sk-SK" b="0" dirty="0" err="1"/>
              <a:t>using</a:t>
            </a:r>
            <a:r>
              <a:rPr lang="sk-SK" b="0" dirty="0"/>
              <a:t> </a:t>
            </a:r>
            <a:r>
              <a:rPr lang="sk-SK" b="0" dirty="0" err="1"/>
              <a:t>self-attention</a:t>
            </a:r>
            <a:r>
              <a:rPr lang="sk-SK" b="0" dirty="0"/>
              <a:t>. </a:t>
            </a:r>
            <a:r>
              <a:rPr lang="sk-SK" b="0" i="1" dirty="0" err="1"/>
              <a:t>CoRR</a:t>
            </a:r>
            <a:r>
              <a:rPr lang="sk-SK" b="0" dirty="0"/>
              <a:t>, 03/2020.</a:t>
            </a:r>
            <a:endParaRPr lang="en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A44E00-3C3C-B44F-81E3-A4E3AF23BE58}"/>
              </a:ext>
            </a:extLst>
          </p:cNvPr>
          <p:cNvCxnSpPr>
            <a:cxnSpLocks/>
          </p:cNvCxnSpPr>
          <p:nvPr/>
        </p:nvCxnSpPr>
        <p:spPr>
          <a:xfrm>
            <a:off x="6502400" y="739699"/>
            <a:ext cx="0" cy="6286500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D9DD5C1-A0E8-8348-A5E7-8FE282E3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623" y="762374"/>
            <a:ext cx="3980253" cy="6286484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842D6465-B6D9-C341-8CA2-919D692F2096}"/>
              </a:ext>
            </a:extLst>
          </p:cNvPr>
          <p:cNvSpPr/>
          <p:nvPr/>
        </p:nvSpPr>
        <p:spPr>
          <a:xfrm rot="21599491">
            <a:off x="1670891" y="5359083"/>
            <a:ext cx="4046915" cy="1180913"/>
          </a:xfrm>
          <a:prstGeom prst="rect">
            <a:avLst/>
          </a:prstGeom>
          <a:ln w="127000">
            <a:solidFill>
              <a:srgbClr val="FF87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E6494360-9385-6A4C-9411-7F593D05E791}"/>
              </a:ext>
            </a:extLst>
          </p:cNvPr>
          <p:cNvSpPr/>
          <p:nvPr/>
        </p:nvSpPr>
        <p:spPr>
          <a:xfrm rot="21599491">
            <a:off x="6933223" y="2200969"/>
            <a:ext cx="2002435" cy="1294580"/>
          </a:xfrm>
          <a:prstGeom prst="rect">
            <a:avLst/>
          </a:prstGeom>
          <a:ln w="127000">
            <a:solidFill>
              <a:srgbClr val="FF87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34FDC2A4-09E2-0941-8478-6EE9CE94BB03}"/>
              </a:ext>
            </a:extLst>
          </p:cNvPr>
          <p:cNvSpPr/>
          <p:nvPr/>
        </p:nvSpPr>
        <p:spPr>
          <a:xfrm rot="21599491">
            <a:off x="2047179" y="1898248"/>
            <a:ext cx="3300323" cy="574940"/>
          </a:xfrm>
          <a:prstGeom prst="rect">
            <a:avLst/>
          </a:prstGeom>
          <a:ln w="127000">
            <a:solidFill>
              <a:srgbClr val="FF87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2041A5E6-364B-1B49-A0B5-89C6130F44F9}"/>
              </a:ext>
            </a:extLst>
          </p:cNvPr>
          <p:cNvSpPr/>
          <p:nvPr/>
        </p:nvSpPr>
        <p:spPr>
          <a:xfrm rot="21599491">
            <a:off x="9410750" y="1817226"/>
            <a:ext cx="2557284" cy="2569768"/>
          </a:xfrm>
          <a:prstGeom prst="rect">
            <a:avLst/>
          </a:prstGeom>
          <a:ln w="127000">
            <a:solidFill>
              <a:srgbClr val="FF87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A2EC4-0086-8E4F-8FAA-8B4B70E932A4}"/>
              </a:ext>
            </a:extLst>
          </p:cNvPr>
          <p:cNvSpPr txBox="1"/>
          <p:nvPr/>
        </p:nvSpPr>
        <p:spPr>
          <a:xfrm>
            <a:off x="6933127" y="6525794"/>
            <a:ext cx="545942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spc="0" normalizeH="0" baseline="0" dirty="0" err="1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Published</a:t>
            </a:r>
            <a:r>
              <a:rPr kumimoji="0" lang="sk-SK" sz="2000" b="1" i="0" u="none" strike="noStrike" cap="none" spc="0" normalizeH="0" baseline="0" dirty="0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sk-SK" sz="2000" b="1" i="0" u="none" strike="noStrike" cap="none" spc="0" normalizeH="0" baseline="0" dirty="0" err="1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all</a:t>
            </a:r>
            <a:r>
              <a:rPr kumimoji="0" lang="sk-SK" sz="2000" b="1" i="0" u="none" strike="noStrike" cap="none" spc="0" normalizeH="0" baseline="0" dirty="0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sk-SK" sz="2000" b="1" i="0" u="none" strike="noStrike" cap="none" spc="0" normalizeH="0" baseline="0" dirty="0" err="1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hyperparameters</a:t>
            </a:r>
            <a:r>
              <a:rPr kumimoji="0" lang="sk-SK" sz="2000" b="1" i="0" u="none" strike="noStrike" cap="none" spc="0" normalizeH="0" baseline="0" dirty="0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kumimoji="0" lang="sk-SK" sz="2000" b="1" i="0" u="none" strike="noStrike" cap="none" spc="0" normalizeH="0" baseline="0" dirty="0" err="1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code</a:t>
            </a:r>
            <a:r>
              <a:rPr kumimoji="0" lang="sk-SK" sz="2000" b="1" i="0" u="none" strike="noStrike" cap="none" spc="0" normalizeH="0" baseline="0" dirty="0">
                <a:ln>
                  <a:noFill/>
                </a:ln>
                <a:solidFill>
                  <a:srgbClr val="FF875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9378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Goals</a:t>
            </a:r>
            <a:r>
              <a:rPr lang="en-US" dirty="0"/>
              <a:t> of our work</a:t>
            </a:r>
            <a:endParaRPr dirty="0"/>
          </a:p>
        </p:txBody>
      </p:sp>
      <p:sp>
        <p:nvSpPr>
          <p:cNvPr id="129" name="Explore multi-sensor HGR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234738" cy="6286500"/>
          </a:xfrm>
          <a:prstGeom prst="rect">
            <a:avLst/>
          </a:prstGeom>
        </p:spPr>
        <p:txBody>
          <a:bodyPr/>
          <a:lstStyle/>
          <a:p>
            <a:pPr>
              <a:buSzPct val="200000"/>
              <a:buBlip>
                <a:blip r:embed="rId3"/>
              </a:buBlip>
            </a:pPr>
            <a:r>
              <a:rPr lang="en-US" dirty="0"/>
              <a:t>  </a:t>
            </a:r>
            <a:r>
              <a:rPr dirty="0"/>
              <a:t>Explor</a:t>
            </a:r>
            <a:r>
              <a:rPr lang="en-US" dirty="0"/>
              <a:t>ation of</a:t>
            </a:r>
            <a:r>
              <a:rPr dirty="0"/>
              <a:t> multi-sensor HGR</a:t>
            </a:r>
          </a:p>
          <a:p>
            <a:pPr lvl="2">
              <a:buSzPct val="200000"/>
              <a:buBlip>
                <a:blip r:embed="rId4"/>
              </a:buBlip>
            </a:pPr>
            <a:r>
              <a:rPr lang="en-US" dirty="0"/>
              <a:t>  Custom prototype</a:t>
            </a:r>
            <a:endParaRPr dirty="0"/>
          </a:p>
          <a:p>
            <a:pPr lvl="2">
              <a:buSzPct val="200000"/>
              <a:buBlip>
                <a:blip r:embed="rId5"/>
              </a:buBlip>
            </a:pPr>
            <a:r>
              <a:rPr lang="en-US" dirty="0"/>
              <a:t>  Design</a:t>
            </a:r>
            <a:r>
              <a:rPr dirty="0"/>
              <a:t> and </a:t>
            </a:r>
            <a:r>
              <a:rPr lang="en-US" dirty="0"/>
              <a:t>c</a:t>
            </a:r>
            <a:r>
              <a:rPr dirty="0"/>
              <a:t>reation of </a:t>
            </a:r>
            <a:r>
              <a:rPr lang="en-US" dirty="0"/>
              <a:t>a </a:t>
            </a:r>
            <a:r>
              <a:rPr dirty="0"/>
              <a:t>dataset</a:t>
            </a:r>
          </a:p>
          <a:p>
            <a:pPr>
              <a:buSzPct val="200000"/>
              <a:buBlip>
                <a:blip r:embed="rId6"/>
              </a:buBlip>
            </a:pPr>
            <a:r>
              <a:rPr lang="en-US" dirty="0"/>
              <a:t>  Classification</a:t>
            </a:r>
            <a:r>
              <a:rPr dirty="0"/>
              <a:t> in HAR</a:t>
            </a:r>
            <a:r>
              <a:rPr lang="en-US" dirty="0"/>
              <a:t> &amp; HGR</a:t>
            </a:r>
            <a:endParaRPr dirty="0"/>
          </a:p>
          <a:p>
            <a:pPr lvl="1">
              <a:buSzPct val="200000"/>
              <a:buBlip>
                <a:blip r:embed="rId7"/>
              </a:buBlip>
            </a:pPr>
            <a:r>
              <a:rPr lang="en-US" dirty="0"/>
              <a:t>  Compare multiple datasets</a:t>
            </a:r>
            <a:endParaRPr dirty="0"/>
          </a:p>
          <a:p>
            <a:pPr lvl="1">
              <a:buSzPct val="200000"/>
              <a:buBlip>
                <a:blip r:embed="rId8"/>
              </a:buBlip>
            </a:pPr>
            <a:r>
              <a:rPr lang="en-US" dirty="0"/>
              <a:t>  Classical Machine Learning &amp; </a:t>
            </a:r>
            <a:r>
              <a:rPr lang="en-US" b="1" dirty="0"/>
              <a:t>Deep Learning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85530-E2D3-644C-BD26-F6A6050B2D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3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0491-DF13-264B-901B-59A96085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500" dirty="0"/>
              <a:t>Transfer </a:t>
            </a:r>
            <a:r>
              <a:rPr lang="sk-SK" sz="5500" dirty="0" err="1"/>
              <a:t>learning</a:t>
            </a:r>
            <a:r>
              <a:rPr lang="sk-SK" sz="5500" dirty="0"/>
              <a:t> </a:t>
            </a:r>
            <a:r>
              <a:rPr lang="sk-SK" sz="5500" dirty="0" err="1"/>
              <a:t>opportunity</a:t>
            </a:r>
            <a:endParaRPr lang="sk-SK" sz="5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D57FA-2F39-EE47-95E3-4876376F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684973"/>
            <a:ext cx="5622289" cy="4282987"/>
          </a:xfrm>
        </p:spPr>
        <p:txBody>
          <a:bodyPr anchor="ctr"/>
          <a:lstStyle/>
          <a:p>
            <a:r>
              <a:rPr lang="sk-SK" dirty="0" err="1"/>
              <a:t>uWave</a:t>
            </a:r>
            <a:r>
              <a:rPr lang="sk-SK" dirty="0"/>
              <a:t> and </a:t>
            </a:r>
            <a:r>
              <a:rPr lang="en-US" spc="-150" dirty="0"/>
              <a:t>W</a:t>
            </a:r>
            <a:r>
              <a:rPr lang="en-US" sz="2000" spc="-150" dirty="0"/>
              <a:t>AVE</a:t>
            </a:r>
            <a:r>
              <a:rPr lang="en-US" spc="-150" dirty="0"/>
              <a:t>G</a:t>
            </a:r>
            <a:r>
              <a:rPr lang="en-US" sz="2000" spc="-150" dirty="0"/>
              <a:t>LOVE</a:t>
            </a:r>
            <a:r>
              <a:rPr lang="en-US" dirty="0"/>
              <a:t>-single</a:t>
            </a:r>
            <a:br>
              <a:rPr lang="en-US" dirty="0"/>
            </a:br>
            <a:r>
              <a:rPr lang="en-US" dirty="0"/>
              <a:t>use the same vocabulary</a:t>
            </a:r>
          </a:p>
          <a:p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number</a:t>
            </a:r>
            <a:r>
              <a:rPr lang="sk-SK" dirty="0"/>
              <a:t> of </a:t>
            </a:r>
            <a:r>
              <a:rPr lang="sk-SK" dirty="0" err="1"/>
              <a:t>sensors</a:t>
            </a:r>
            <a:r>
              <a:rPr lang="sk-SK" dirty="0"/>
              <a:t> → </a:t>
            </a:r>
            <a:r>
              <a:rPr lang="sk-SK" dirty="0" err="1"/>
              <a:t>pooling</a:t>
            </a:r>
            <a:br>
              <a:rPr lang="sk-SK" dirty="0"/>
            </a:br>
            <a:r>
              <a:rPr lang="sk-SK" dirty="0"/>
              <a:t>→ </a:t>
            </a:r>
            <a:r>
              <a:rPr lang="sk-SK" dirty="0" err="1"/>
              <a:t>learned</a:t>
            </a:r>
            <a:r>
              <a:rPr lang="sk-SK" dirty="0"/>
              <a:t> </a:t>
            </a:r>
            <a:r>
              <a:rPr lang="sk-SK" dirty="0" err="1"/>
              <a:t>weights</a:t>
            </a:r>
            <a:endParaRPr lang="sk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E84B-87C6-204C-B3A8-0C4B4F7826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30</a:t>
            </a:fld>
            <a:endParaRPr lang="sk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1DBD6-CE3F-A14D-98D3-5FB1E4FE46B2}"/>
              </a:ext>
            </a:extLst>
          </p:cNvPr>
          <p:cNvSpPr txBox="1"/>
          <p:nvPr/>
        </p:nvSpPr>
        <p:spPr>
          <a:xfrm>
            <a:off x="5756996" y="7239932"/>
            <a:ext cx="663556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sk-SK" sz="2000" b="0" dirty="0"/>
              <a:t>[1] J. </a:t>
            </a:r>
            <a:r>
              <a:rPr lang="sk-SK" sz="2000" b="0" dirty="0" err="1"/>
              <a:t>Liu</a:t>
            </a:r>
            <a:r>
              <a:rPr lang="sk-SK" sz="2000" b="0" dirty="0"/>
              <a:t> et al. </a:t>
            </a:r>
            <a:r>
              <a:rPr lang="sk-SK" sz="2000" b="0" dirty="0" err="1"/>
              <a:t>uWave</a:t>
            </a:r>
            <a:r>
              <a:rPr lang="sk-SK" sz="2000" b="0" dirty="0"/>
              <a:t>: </a:t>
            </a:r>
            <a:r>
              <a:rPr lang="sk-SK" sz="2000" b="0" dirty="0" err="1"/>
              <a:t>Accelerometer-based</a:t>
            </a:r>
            <a:r>
              <a:rPr lang="sk-SK" sz="2000" b="0" dirty="0"/>
              <a:t> </a:t>
            </a:r>
            <a:r>
              <a:rPr lang="sk-SK" sz="2000" b="0" dirty="0" err="1"/>
              <a:t>personalized</a:t>
            </a:r>
            <a:br>
              <a:rPr lang="sk-SK" sz="2000" b="0" dirty="0"/>
            </a:br>
            <a:r>
              <a:rPr lang="sk-SK" sz="2000" b="0" dirty="0" err="1"/>
              <a:t>gesture</a:t>
            </a:r>
            <a:r>
              <a:rPr lang="sk-SK" sz="2000" b="0" dirty="0"/>
              <a:t> </a:t>
            </a:r>
            <a:r>
              <a:rPr lang="sk-SK" sz="2000" b="0" dirty="0" err="1"/>
              <a:t>recognition</a:t>
            </a:r>
            <a:r>
              <a:rPr lang="sk-SK" sz="2000" b="0" dirty="0"/>
              <a:t> and </a:t>
            </a:r>
            <a:r>
              <a:rPr lang="sk-SK" sz="2000" b="0" dirty="0" err="1"/>
              <a:t>its</a:t>
            </a:r>
            <a:r>
              <a:rPr lang="sk-SK" sz="2000" b="0" dirty="0"/>
              <a:t> </a:t>
            </a:r>
            <a:r>
              <a:rPr lang="sk-SK" sz="2000" b="0" dirty="0" err="1"/>
              <a:t>applications</a:t>
            </a:r>
            <a:r>
              <a:rPr lang="sk-SK" sz="2000" b="0" dirty="0"/>
              <a:t>.</a:t>
            </a:r>
            <a:br>
              <a:rPr lang="sk-SK" sz="2000" b="0" dirty="0"/>
            </a:br>
            <a:r>
              <a:rPr lang="sk-SK" sz="2000" b="0" i="1" dirty="0" err="1"/>
              <a:t>Pervasive</a:t>
            </a:r>
            <a:r>
              <a:rPr lang="sk-SK" sz="2000" b="0" i="1" dirty="0"/>
              <a:t> and Mobile </a:t>
            </a:r>
            <a:r>
              <a:rPr lang="sk-SK" sz="2000" b="0" i="1" dirty="0" err="1"/>
              <a:t>Computing</a:t>
            </a:r>
            <a:r>
              <a:rPr lang="sk-SK" sz="2000" b="0" dirty="0"/>
              <a:t>, 5(6):657–675, 2009.</a:t>
            </a:r>
            <a:endParaRPr kumimoji="0" lang="sk-SK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8BEFF-47DC-7143-8137-5470E795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571" y="2684974"/>
            <a:ext cx="5622289" cy="42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371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0491-DF13-264B-901B-59A96085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123387"/>
          </a:xfrm>
        </p:spPr>
        <p:txBody>
          <a:bodyPr>
            <a:normAutofit/>
          </a:bodyPr>
          <a:lstStyle/>
          <a:p>
            <a:r>
              <a:rPr lang="sk-SK" sz="5500" dirty="0" err="1"/>
              <a:t>Variable</a:t>
            </a:r>
            <a:r>
              <a:rPr lang="sk-SK" sz="5500" dirty="0"/>
              <a:t> </a:t>
            </a:r>
            <a:r>
              <a:rPr lang="sk-SK" sz="5500" dirty="0" err="1"/>
              <a:t>sensor</a:t>
            </a:r>
            <a:r>
              <a:rPr lang="sk-SK" sz="5500" dirty="0"/>
              <a:t> modality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D57FA-2F39-EE47-95E3-4876376F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733550"/>
            <a:ext cx="6802538" cy="7562850"/>
          </a:xfrm>
        </p:spPr>
        <p:txBody>
          <a:bodyPr anchor="t">
            <a:normAutofit/>
          </a:bodyPr>
          <a:lstStyle/>
          <a:p>
            <a:r>
              <a:rPr lang="sk-SK" dirty="0" err="1"/>
              <a:t>Padding</a:t>
            </a:r>
            <a:endParaRPr lang="sk-SK" dirty="0"/>
          </a:p>
          <a:p>
            <a:r>
              <a:rPr lang="sk-SK" dirty="0"/>
              <a:t>RNN in </a:t>
            </a:r>
            <a:r>
              <a:rPr lang="sk-SK" dirty="0" err="1"/>
              <a:t>sensor</a:t>
            </a:r>
            <a:r>
              <a:rPr lang="sk-SK" dirty="0"/>
              <a:t> </a:t>
            </a:r>
            <a:r>
              <a:rPr lang="sk-SK" dirty="0" err="1"/>
              <a:t>dimension</a:t>
            </a:r>
            <a:br>
              <a:rPr lang="sk-SK" dirty="0"/>
            </a:br>
            <a:r>
              <a:rPr lang="sk-SK" dirty="0"/>
              <a:t>(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temporal</a:t>
            </a:r>
            <a:r>
              <a:rPr lang="sk-SK" dirty="0"/>
              <a:t> </a:t>
            </a:r>
            <a:r>
              <a:rPr lang="sk-SK" dirty="0" err="1"/>
              <a:t>dimension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constant</a:t>
            </a:r>
            <a:r>
              <a:rPr lang="sk-SK" dirty="0"/>
              <a:t>)</a:t>
            </a:r>
          </a:p>
          <a:p>
            <a:r>
              <a:rPr lang="sk-SK" dirty="0" err="1"/>
              <a:t>Cuttting</a:t>
            </a:r>
            <a:r>
              <a:rPr lang="sk-SK" dirty="0"/>
              <a:t> &amp; </a:t>
            </a:r>
            <a:r>
              <a:rPr lang="sk-SK" dirty="0" err="1"/>
              <a:t>Stretching</a:t>
            </a:r>
            <a:endParaRPr lang="sk-SK" dirty="0"/>
          </a:p>
          <a:p>
            <a:r>
              <a:rPr lang="sk-SK" dirty="0" err="1"/>
              <a:t>Spatial</a:t>
            </a:r>
            <a:r>
              <a:rPr lang="sk-SK" dirty="0"/>
              <a:t> </a:t>
            </a:r>
            <a:r>
              <a:rPr lang="sk-SK" dirty="0" err="1"/>
              <a:t>Pyramid</a:t>
            </a:r>
            <a:r>
              <a:rPr lang="sk-SK" dirty="0"/>
              <a:t> </a:t>
            </a:r>
            <a:r>
              <a:rPr lang="sk-SK" dirty="0" err="1"/>
              <a:t>Pooling</a:t>
            </a:r>
            <a:r>
              <a:rPr lang="sk-SK" dirty="0"/>
              <a:t> [6]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lvl="0" indent="0" algn="ctr" hangingPunct="0">
              <a:spcBef>
                <a:spcPts val="0"/>
              </a:spcBef>
              <a:buSzTx/>
              <a:buNone/>
            </a:pPr>
            <a:r>
              <a:rPr lang="en" sz="2400" dirty="0"/>
              <a:t>[6] </a:t>
            </a:r>
            <a:r>
              <a:rPr lang="sk-SK" sz="2400" dirty="0"/>
              <a:t>K. He, et al. </a:t>
            </a:r>
            <a:r>
              <a:rPr lang="sk-SK" sz="2400" dirty="0" err="1"/>
              <a:t>Spatial</a:t>
            </a:r>
            <a:r>
              <a:rPr lang="sk-SK" sz="2400" dirty="0"/>
              <a:t> </a:t>
            </a:r>
            <a:r>
              <a:rPr lang="sk-SK" sz="2400" dirty="0" err="1"/>
              <a:t>Pyramid</a:t>
            </a:r>
            <a:r>
              <a:rPr lang="sk-SK" sz="2400" dirty="0"/>
              <a:t> </a:t>
            </a:r>
            <a:r>
              <a:rPr lang="sk-SK" sz="2400" dirty="0" err="1"/>
              <a:t>Pooling</a:t>
            </a:r>
            <a:r>
              <a:rPr lang="sk-SK" sz="2400" dirty="0"/>
              <a:t> in </a:t>
            </a:r>
            <a:r>
              <a:rPr lang="sk-SK" sz="2400" dirty="0" err="1"/>
              <a:t>Deep</a:t>
            </a:r>
            <a:r>
              <a:rPr lang="sk-SK" sz="2400" dirty="0"/>
              <a:t> </a:t>
            </a:r>
            <a:r>
              <a:rPr lang="sk-SK" sz="2400" dirty="0" err="1"/>
              <a:t>Convolutional</a:t>
            </a:r>
            <a:r>
              <a:rPr lang="sk-SK" sz="2400" dirty="0"/>
              <a:t> </a:t>
            </a:r>
            <a:r>
              <a:rPr lang="sk-SK" sz="2400" dirty="0" err="1"/>
              <a:t>Networks</a:t>
            </a:r>
            <a:r>
              <a:rPr lang="sk-SK" sz="2400" dirty="0"/>
              <a:t> </a:t>
            </a:r>
            <a:r>
              <a:rPr lang="sk-SK" sz="2400" dirty="0" err="1"/>
              <a:t>for</a:t>
            </a:r>
            <a:r>
              <a:rPr lang="sk-SK" sz="2400" dirty="0"/>
              <a:t> </a:t>
            </a:r>
            <a:r>
              <a:rPr lang="sk-SK" sz="2400" dirty="0" err="1"/>
              <a:t>Visual</a:t>
            </a:r>
            <a:r>
              <a:rPr lang="sk-SK" sz="2400" dirty="0"/>
              <a:t> </a:t>
            </a:r>
            <a:r>
              <a:rPr lang="sk-SK" sz="2400" dirty="0" err="1"/>
              <a:t>Recognition</a:t>
            </a:r>
            <a:r>
              <a:rPr lang="sk-SK" sz="2400" dirty="0"/>
              <a:t>. </a:t>
            </a:r>
            <a:r>
              <a:rPr lang="sk-SK" sz="2400" i="1" dirty="0" err="1"/>
              <a:t>CoRR</a:t>
            </a:r>
            <a:r>
              <a:rPr lang="sk-SK" sz="2400" dirty="0"/>
              <a:t>, 2014.</a:t>
            </a:r>
            <a:endParaRPr lang="en" sz="24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E84B-87C6-204C-B3A8-0C4B4F7826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31</a:t>
            </a:fld>
            <a:endParaRPr lang="sk-S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388C9-578F-F04C-AB03-4716E4DD0462}"/>
              </a:ext>
            </a:extLst>
          </p:cNvPr>
          <p:cNvSpPr/>
          <p:nvPr/>
        </p:nvSpPr>
        <p:spPr>
          <a:xfrm>
            <a:off x="8518966" y="3411879"/>
            <a:ext cx="4120588" cy="128479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50F16-C039-8841-816D-94E571A1FEE3}"/>
              </a:ext>
            </a:extLst>
          </p:cNvPr>
          <p:cNvSpPr txBox="1"/>
          <p:nvPr/>
        </p:nvSpPr>
        <p:spPr>
          <a:xfrm>
            <a:off x="9544110" y="2870943"/>
            <a:ext cx="17809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←  </a:t>
            </a:r>
            <a:r>
              <a:rPr kumimoji="0" lang="sk-SK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Time</a:t>
            </a:r>
            <a:r>
              <a:rPr kumimoji="0" lang="sk-S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 →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2D445-B060-4049-9782-BB8124ABD2A4}"/>
              </a:ext>
            </a:extLst>
          </p:cNvPr>
          <p:cNvSpPr txBox="1"/>
          <p:nvPr/>
        </p:nvSpPr>
        <p:spPr>
          <a:xfrm rot="16200000">
            <a:off x="7592688" y="3818312"/>
            <a:ext cx="113492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Sensor</a:t>
            </a:r>
            <a:endParaRPr kumimoji="0" lang="sk-SK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ED73B0-0EF7-0344-81CF-D2197B72CC6C}"/>
              </a:ext>
            </a:extLst>
          </p:cNvPr>
          <p:cNvCxnSpPr>
            <a:cxnSpLocks/>
          </p:cNvCxnSpPr>
          <p:nvPr/>
        </p:nvCxnSpPr>
        <p:spPr>
          <a:xfrm>
            <a:off x="9160041" y="3514810"/>
            <a:ext cx="0" cy="118185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A11CED-5BEA-2F46-A377-150E86FE86EB}"/>
              </a:ext>
            </a:extLst>
          </p:cNvPr>
          <p:cNvSpPr txBox="1"/>
          <p:nvPr/>
        </p:nvSpPr>
        <p:spPr>
          <a:xfrm rot="16200000">
            <a:off x="8533748" y="3869776"/>
            <a:ext cx="7806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RNN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AA13A0-DE02-E14C-8D6A-A4FDA4CB0021}"/>
              </a:ext>
            </a:extLst>
          </p:cNvPr>
          <p:cNvCxnSpPr>
            <a:cxnSpLocks/>
          </p:cNvCxnSpPr>
          <p:nvPr/>
        </p:nvCxnSpPr>
        <p:spPr>
          <a:xfrm>
            <a:off x="12169999" y="3514809"/>
            <a:ext cx="0" cy="118185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02E62B2-712C-5945-9BD2-8F86775C2E8C}"/>
              </a:ext>
            </a:extLst>
          </p:cNvPr>
          <p:cNvSpPr txBox="1"/>
          <p:nvPr/>
        </p:nvSpPr>
        <p:spPr>
          <a:xfrm rot="16200000">
            <a:off x="11543706" y="3869775"/>
            <a:ext cx="7806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RNN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F2DD04-F331-BE41-9C40-C88EA3D09DC5}"/>
              </a:ext>
            </a:extLst>
          </p:cNvPr>
          <p:cNvSpPr/>
          <p:nvPr/>
        </p:nvSpPr>
        <p:spPr>
          <a:xfrm>
            <a:off x="8518966" y="4630673"/>
            <a:ext cx="4120588" cy="441146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2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Zeros</a:t>
            </a:r>
            <a:endParaRPr kumimoji="0" lang="sk-SK" sz="2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101475-90C2-A34F-8364-9048A22FD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" b="1026"/>
          <a:stretch/>
        </p:blipFill>
        <p:spPr>
          <a:xfrm>
            <a:off x="721623" y="1796122"/>
            <a:ext cx="9150935" cy="32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40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75E-6 -1.04167E-7 L 3.4375E-6 0.02246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/>
      <p:bldP spid="16" grpId="1"/>
      <p:bldP spid="19" grpId="0"/>
      <p:bldP spid="19" grpId="1"/>
      <p:bldP spid="20" grpId="0" animBg="1"/>
      <p:bldP spid="2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ontributions"/>
          <p:cNvSpPr txBox="1">
            <a:spLocks noGrp="1"/>
          </p:cNvSpPr>
          <p:nvPr>
            <p:ph type="title"/>
          </p:nvPr>
        </p:nvSpPr>
        <p:spPr>
          <a:xfrm>
            <a:off x="782371" y="350864"/>
            <a:ext cx="5549900" cy="2159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sz="4800" dirty="0"/>
              <a:t>Contributions</a:t>
            </a:r>
          </a:p>
        </p:txBody>
      </p:sp>
      <p:sp>
        <p:nvSpPr>
          <p:cNvPr id="182" name="New dataset &amp; prototype…"/>
          <p:cNvSpPr txBox="1">
            <a:spLocks noGrp="1"/>
          </p:cNvSpPr>
          <p:nvPr>
            <p:ph type="body" idx="1"/>
          </p:nvPr>
        </p:nvSpPr>
        <p:spPr>
          <a:xfrm>
            <a:off x="782371" y="1974574"/>
            <a:ext cx="11399171" cy="6467061"/>
          </a:xfrm>
          <a:prstGeom prst="rect">
            <a:avLst/>
          </a:prstGeom>
        </p:spPr>
        <p:txBody>
          <a:bodyPr numCol="2">
            <a:normAutofit/>
          </a:bodyPr>
          <a:lstStyle/>
          <a:p>
            <a:r>
              <a:rPr lang="en-US" dirty="0"/>
              <a:t>Prototype construction</a:t>
            </a:r>
          </a:p>
          <a:p>
            <a:r>
              <a:rPr lang="en-US" dirty="0"/>
              <a:t>Two datasets,</a:t>
            </a:r>
            <a:br>
              <a:rPr lang="en-US" dirty="0"/>
            </a:br>
            <a:r>
              <a:rPr lang="en-US" dirty="0"/>
              <a:t>over 11000 samples</a:t>
            </a:r>
          </a:p>
          <a:p>
            <a:r>
              <a:rPr lang="en-US" dirty="0"/>
              <a:t>Comparison of several methods &amp; datasets</a:t>
            </a:r>
          </a:p>
          <a:p>
            <a:r>
              <a:rPr lang="en-US" dirty="0"/>
              <a:t>Proposed a novel</a:t>
            </a:r>
            <a:br>
              <a:rPr lang="en-US" dirty="0"/>
            </a:br>
            <a:r>
              <a:rPr lang="en-US" dirty="0"/>
              <a:t>self-attention based model</a:t>
            </a:r>
          </a:p>
          <a:p>
            <a:r>
              <a:rPr lang="en-US" dirty="0"/>
              <a:t>Ablation study</a:t>
            </a:r>
          </a:p>
          <a:p>
            <a:r>
              <a:rPr lang="en-US" dirty="0"/>
              <a:t>Investigate the effect of sample generation and train-test splits</a:t>
            </a:r>
          </a:p>
          <a:p>
            <a:r>
              <a:rPr lang="en-US" dirty="0"/>
              <a:t>Further application of</a:t>
            </a:r>
            <a:br>
              <a:rPr lang="en-US" dirty="0"/>
            </a:br>
            <a:r>
              <a:rPr lang="en-US" dirty="0"/>
              <a:t>self-attention</a:t>
            </a:r>
          </a:p>
          <a:p>
            <a:r>
              <a:rPr lang="en-US" dirty="0"/>
              <a:t>Continuous recognition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3" name="6e157369e134f3552c847fb631f63b24270b02ebc7ecd2b499cc01de6f7d8acf_100x100.png" descr="6e157369e134f3552c847fb631f63b24270b02ebc7ecd2b499cc01de6f7d8acf_100x1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1737" y="9014360"/>
            <a:ext cx="564079" cy="564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3f15a379c54fa7916bf03cd9b3f63ee4f7b155343b6acb1c24ef9772d6382b06_100x100.png" descr="3f15a379c54fa7916bf03cd9b3f63ee4f7b155343b6acb1c24ef9772d6382b06_100x100.png">
            <a:extLst>
              <a:ext uri="{FF2B5EF4-FFF2-40B4-BE49-F238E27FC236}">
                <a16:creationId xmlns:a16="http://schemas.microsoft.com/office/drawing/2014/main" id="{E65A4E29-60CF-B745-B36A-F1DAFB38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6257" y="8154559"/>
            <a:ext cx="831286" cy="8312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8C602-DCCE-FB4D-B05F-555ED676E3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32</a:t>
            </a:fld>
            <a:endParaRPr lang="sk-SK"/>
          </a:p>
        </p:txBody>
      </p:sp>
      <p:sp>
        <p:nvSpPr>
          <p:cNvPr id="9" name="Contributions">
            <a:extLst>
              <a:ext uri="{FF2B5EF4-FFF2-40B4-BE49-F238E27FC236}">
                <a16:creationId xmlns:a16="http://schemas.microsoft.com/office/drawing/2014/main" id="{C12CE66A-D64F-1049-BC33-489D75E46B2D}"/>
              </a:ext>
            </a:extLst>
          </p:cNvPr>
          <p:cNvSpPr txBox="1">
            <a:spLocks/>
          </p:cNvSpPr>
          <p:nvPr/>
        </p:nvSpPr>
        <p:spPr>
          <a:xfrm>
            <a:off x="6332271" y="423432"/>
            <a:ext cx="55499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hangingPunct="1"/>
            <a:r>
              <a:rPr lang="sk-SK" sz="4400" dirty="0" err="1"/>
              <a:t>Future</a:t>
            </a:r>
            <a:r>
              <a:rPr lang="sk-SK" sz="4400" dirty="0"/>
              <a:t> </a:t>
            </a:r>
            <a:r>
              <a:rPr lang="sk-SK" sz="4400" dirty="0" err="1"/>
              <a:t>work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4994227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rototype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pc="-150" dirty="0"/>
              <a:t>W</a:t>
            </a:r>
            <a:r>
              <a:rPr lang="en-US" sz="5400" spc="-150" dirty="0"/>
              <a:t>AVE</a:t>
            </a:r>
            <a:r>
              <a:rPr lang="en-US" spc="-150" dirty="0"/>
              <a:t>G</a:t>
            </a:r>
            <a:r>
              <a:rPr lang="en-US" sz="5400" spc="-150" dirty="0"/>
              <a:t>LOVE</a:t>
            </a:r>
            <a:r>
              <a:rPr lang="en-US" dirty="0"/>
              <a:t> prototype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FD435B-4F39-3B45-9FB8-42815E892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9" y="2404075"/>
            <a:ext cx="12043542" cy="6458464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B271FD-3D07-F44E-810A-BCFF85B9B4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4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rototype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pc="-150" dirty="0"/>
              <a:t>W</a:t>
            </a:r>
            <a:r>
              <a:rPr lang="en-US" sz="5400" spc="-150" dirty="0"/>
              <a:t>AVE</a:t>
            </a:r>
            <a:r>
              <a:rPr lang="en-US" spc="-150" dirty="0"/>
              <a:t>G</a:t>
            </a:r>
            <a:r>
              <a:rPr lang="en-US" sz="5400" spc="-150" dirty="0"/>
              <a:t>LOVE</a:t>
            </a:r>
            <a:r>
              <a:rPr lang="en-US" dirty="0"/>
              <a:t> prototype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23D77-ECA4-2B44-A590-4A817EA3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87" y="2491581"/>
            <a:ext cx="9344025" cy="700801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C622D6-3018-944B-B57C-54421F81DA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6323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118D7-2F71-C74F-8368-85C991A9B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87" y="2491581"/>
            <a:ext cx="9344025" cy="7008019"/>
          </a:xfrm>
          <a:prstGeom prst="rect">
            <a:avLst/>
          </a:prstGeom>
        </p:spPr>
      </p:pic>
      <p:sp>
        <p:nvSpPr>
          <p:cNvPr id="131" name="Prototype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pc="-150" dirty="0"/>
              <a:t>W</a:t>
            </a:r>
            <a:r>
              <a:rPr lang="en-US" sz="5400" spc="-150" dirty="0"/>
              <a:t>AVE</a:t>
            </a:r>
            <a:r>
              <a:rPr lang="en-US" spc="-150" dirty="0"/>
              <a:t>G</a:t>
            </a:r>
            <a:r>
              <a:rPr lang="en-US" sz="5400" spc="-150" dirty="0"/>
              <a:t>LOVE</a:t>
            </a:r>
            <a:r>
              <a:rPr lang="en-US" dirty="0"/>
              <a:t> prototype</a:t>
            </a:r>
            <a:endParaRPr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BED2D6-3870-1144-A899-E5D6D71E23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06825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aset acqui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Vocabulary</a:t>
            </a:r>
            <a:br>
              <a:rPr lang="en-US" dirty="0"/>
            </a:br>
            <a:r>
              <a:rPr lang="en-US" spc="-150" dirty="0"/>
              <a:t>W</a:t>
            </a:r>
            <a:r>
              <a:rPr lang="en-US" sz="5300" spc="-150" dirty="0"/>
              <a:t>AVE</a:t>
            </a:r>
            <a:r>
              <a:rPr lang="en-US" spc="-150" dirty="0"/>
              <a:t>G</a:t>
            </a:r>
            <a:r>
              <a:rPr lang="en-US" sz="5300" spc="-150" dirty="0"/>
              <a:t>LOVE</a:t>
            </a:r>
            <a:r>
              <a:rPr lang="en-US" spc="-150" dirty="0"/>
              <a:t>-single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FEA6C-793F-4548-ACB4-55FA7246C067}"/>
              </a:ext>
            </a:extLst>
          </p:cNvPr>
          <p:cNvSpPr txBox="1"/>
          <p:nvPr/>
        </p:nvSpPr>
        <p:spPr>
          <a:xfrm>
            <a:off x="2496498" y="7878633"/>
            <a:ext cx="801180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sk-SK" b="0" dirty="0" err="1"/>
              <a:t>Vocabulary</a:t>
            </a:r>
            <a:r>
              <a:rPr lang="sk-SK" b="0" dirty="0"/>
              <a:t> </a:t>
            </a:r>
            <a:r>
              <a:rPr lang="sk-SK" b="0" dirty="0" err="1"/>
              <a:t>adapted</a:t>
            </a:r>
            <a:r>
              <a:rPr lang="sk-SK" b="0" dirty="0"/>
              <a:t> </a:t>
            </a:r>
            <a:r>
              <a:rPr lang="sk-SK" b="0" dirty="0" err="1"/>
              <a:t>from</a:t>
            </a:r>
            <a:br>
              <a:rPr lang="sk-SK" b="0" dirty="0"/>
            </a:br>
            <a:r>
              <a:rPr lang="sk-SK" b="0" dirty="0"/>
              <a:t>[1] J. </a:t>
            </a:r>
            <a:r>
              <a:rPr lang="sk-SK" b="0" dirty="0" err="1"/>
              <a:t>Liu</a:t>
            </a:r>
            <a:r>
              <a:rPr lang="sk-SK" b="0" dirty="0"/>
              <a:t> et al. </a:t>
            </a:r>
            <a:r>
              <a:rPr lang="sk-SK" b="0" dirty="0" err="1"/>
              <a:t>uWave</a:t>
            </a:r>
            <a:r>
              <a:rPr lang="sk-SK" b="0" dirty="0"/>
              <a:t>: </a:t>
            </a:r>
            <a:r>
              <a:rPr lang="sk-SK" b="0" dirty="0" err="1"/>
              <a:t>Accelerometer-based</a:t>
            </a:r>
            <a:r>
              <a:rPr lang="sk-SK" b="0" dirty="0"/>
              <a:t> </a:t>
            </a:r>
            <a:r>
              <a:rPr lang="sk-SK" b="0" dirty="0" err="1"/>
              <a:t>personalized</a:t>
            </a:r>
            <a:br>
              <a:rPr lang="sk-SK" b="0" dirty="0"/>
            </a:br>
            <a:r>
              <a:rPr lang="sk-SK" b="0" dirty="0" err="1"/>
              <a:t>gesture</a:t>
            </a:r>
            <a:r>
              <a:rPr lang="sk-SK" b="0" dirty="0"/>
              <a:t> </a:t>
            </a:r>
            <a:r>
              <a:rPr lang="sk-SK" b="0" dirty="0" err="1"/>
              <a:t>recognition</a:t>
            </a:r>
            <a:r>
              <a:rPr lang="sk-SK" b="0" dirty="0"/>
              <a:t> and </a:t>
            </a:r>
            <a:r>
              <a:rPr lang="sk-SK" b="0" dirty="0" err="1"/>
              <a:t>its</a:t>
            </a:r>
            <a:r>
              <a:rPr lang="sk-SK" b="0" dirty="0"/>
              <a:t> </a:t>
            </a:r>
            <a:r>
              <a:rPr lang="sk-SK" b="0" dirty="0" err="1"/>
              <a:t>applications</a:t>
            </a:r>
            <a:r>
              <a:rPr lang="sk-SK" b="0" dirty="0"/>
              <a:t>.</a:t>
            </a:r>
            <a:br>
              <a:rPr lang="sk-SK" b="0" dirty="0"/>
            </a:br>
            <a:r>
              <a:rPr lang="sk-SK" b="0" i="1" dirty="0" err="1"/>
              <a:t>Pervasive</a:t>
            </a:r>
            <a:r>
              <a:rPr lang="sk-SK" b="0" i="1" dirty="0"/>
              <a:t> and Mobile </a:t>
            </a:r>
            <a:r>
              <a:rPr lang="sk-SK" b="0" i="1" dirty="0" err="1"/>
              <a:t>Computing</a:t>
            </a:r>
            <a:r>
              <a:rPr lang="sk-SK" b="0" dirty="0"/>
              <a:t>, 5(6):657–675, 2009.</a:t>
            </a:r>
            <a:endParaRPr kumimoji="0" lang="sk-SK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51A4D-55A7-7149-9EBD-4A55F16F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62" y="2549172"/>
            <a:ext cx="7026276" cy="535252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BFD11-DEC2-A341-B0AA-A18E866906D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7</a:t>
            </a:fld>
            <a:endParaRPr lang="sk-SK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aset acqui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Vocabulary</a:t>
            </a:r>
            <a:br>
              <a:rPr lang="en-US" dirty="0"/>
            </a:br>
            <a:r>
              <a:rPr lang="en-US" spc="-150" dirty="0"/>
              <a:t>W</a:t>
            </a:r>
            <a:r>
              <a:rPr lang="en-US" sz="5300" spc="-150" dirty="0"/>
              <a:t>AVE</a:t>
            </a:r>
            <a:r>
              <a:rPr lang="en-US" spc="-150" dirty="0"/>
              <a:t>G</a:t>
            </a:r>
            <a:r>
              <a:rPr lang="en-US" sz="5300" spc="-150" dirty="0"/>
              <a:t>LOVE</a:t>
            </a:r>
            <a:r>
              <a:rPr lang="en-US" spc="-150" dirty="0"/>
              <a:t>-multi</a:t>
            </a:r>
            <a:endParaRPr dirty="0"/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E6E82414-AFDE-D642-8D46-37B5DF940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99" y="2894623"/>
            <a:ext cx="9601200" cy="5400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520AF-D74A-0948-A036-28C9C0FB4432}"/>
              </a:ext>
            </a:extLst>
          </p:cNvPr>
          <p:cNvSpPr txBox="1"/>
          <p:nvPr/>
        </p:nvSpPr>
        <p:spPr>
          <a:xfrm>
            <a:off x="4451356" y="8448627"/>
            <a:ext cx="41020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Thumb</a:t>
            </a:r>
            <a:r>
              <a:rPr kumimoji="0" lang="sk-SK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sk-SK" sz="3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double</a:t>
            </a:r>
            <a:r>
              <a:rPr kumimoji="0" lang="sk-SK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sk-SK" sz="3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tap</a:t>
            </a:r>
            <a:endParaRPr kumimoji="0" lang="sk-SK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EE5BF4-1EDF-B84B-ACDC-2CD83C7A20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6899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aset acqui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Vocabulary</a:t>
            </a:r>
            <a:br>
              <a:rPr lang="en-US" dirty="0"/>
            </a:br>
            <a:r>
              <a:rPr lang="en-US" spc="-150" dirty="0"/>
              <a:t>W</a:t>
            </a:r>
            <a:r>
              <a:rPr lang="en-US" sz="5300" spc="-150" dirty="0"/>
              <a:t>AVE</a:t>
            </a:r>
            <a:r>
              <a:rPr lang="en-US" spc="-150" dirty="0"/>
              <a:t>G</a:t>
            </a:r>
            <a:r>
              <a:rPr lang="en-US" sz="5300" spc="-150" dirty="0"/>
              <a:t>LOVE</a:t>
            </a:r>
            <a:r>
              <a:rPr lang="en-US" spc="-150" dirty="0"/>
              <a:t>-multi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39871C-EE80-0349-AD26-1F232D11681C}"/>
              </a:ext>
            </a:extLst>
          </p:cNvPr>
          <p:cNvGrpSpPr/>
          <p:nvPr/>
        </p:nvGrpSpPr>
        <p:grpSpPr>
          <a:xfrm>
            <a:off x="-1177600" y="2662880"/>
            <a:ext cx="15360000" cy="4320000"/>
            <a:chOff x="-1033584" y="2140496"/>
            <a:chExt cx="15360000" cy="4320000"/>
          </a:xfrm>
        </p:grpSpPr>
        <p:pic>
          <p:nvPicPr>
            <p:cNvPr id="7" name="Picture 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A97CB7DF-BA45-3B49-805F-7BB22B749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3584" y="2140496"/>
              <a:ext cx="7680000" cy="4320000"/>
            </a:xfrm>
            <a:prstGeom prst="rect">
              <a:avLst/>
            </a:prstGeom>
          </p:spPr>
        </p:pic>
        <p:pic>
          <p:nvPicPr>
            <p:cNvPr id="8" name="Picture 7" descr="A picture containing sky&#10;&#10;Description automatically generated">
              <a:extLst>
                <a:ext uri="{FF2B5EF4-FFF2-40B4-BE49-F238E27FC236}">
                  <a16:creationId xmlns:a16="http://schemas.microsoft.com/office/drawing/2014/main" id="{72F817F9-207D-4C4E-B4C3-6C31BD78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416" y="2140496"/>
              <a:ext cx="7680000" cy="432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3E136B-E1A5-0C40-90DF-33E32D501C35}"/>
              </a:ext>
            </a:extLst>
          </p:cNvPr>
          <p:cNvSpPr txBox="1"/>
          <p:nvPr/>
        </p:nvSpPr>
        <p:spPr>
          <a:xfrm>
            <a:off x="2072494" y="7168962"/>
            <a:ext cx="117981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Grab</a:t>
            </a:r>
            <a:endParaRPr kumimoji="0" lang="sk-SK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0508D-D81F-484F-8B4D-C84D292690B1}"/>
              </a:ext>
            </a:extLst>
          </p:cNvPr>
          <p:cNvSpPr txBox="1"/>
          <p:nvPr/>
        </p:nvSpPr>
        <p:spPr>
          <a:xfrm>
            <a:off x="9479184" y="7123161"/>
            <a:ext cx="17264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k-SK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Ungrab</a:t>
            </a:r>
            <a:endParaRPr kumimoji="0" lang="sk-SK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4EE489-FFFD-C84A-95AE-9A10BD230E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65578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641</Words>
  <Application>Microsoft Macintosh PowerPoint</Application>
  <PresentationFormat>Custom</PresentationFormat>
  <Paragraphs>216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Cambria Math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Multi-sensor accelerometer-based gesture recognition</vt:lpstr>
      <vt:lpstr>Research area</vt:lpstr>
      <vt:lpstr>Goals of our work</vt:lpstr>
      <vt:lpstr>WAVEGLOVE prototype</vt:lpstr>
      <vt:lpstr>WAVEGLOVE prototype</vt:lpstr>
      <vt:lpstr>WAVEGLOVE prototype</vt:lpstr>
      <vt:lpstr>Vocabulary WAVEGLOVE-single</vt:lpstr>
      <vt:lpstr>Vocabulary WAVEGLOVE-multi</vt:lpstr>
      <vt:lpstr>Vocabulary WAVEGLOVE-multi</vt:lpstr>
      <vt:lpstr>Vocabulary WAVEGLOVE-multi</vt:lpstr>
      <vt:lpstr>Vocabulary WAVEGLOVE-multi</vt:lpstr>
      <vt:lpstr>Dataset acquisition</vt:lpstr>
      <vt:lpstr>PowerPoint Presentation</vt:lpstr>
      <vt:lpstr>Baseline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Ablation study: WAVEGLOVE-single</vt:lpstr>
      <vt:lpstr>Ablation study: WAVEGLOVE -multi</vt:lpstr>
      <vt:lpstr>Ablation study: Finger attribution</vt:lpstr>
      <vt:lpstr>Ablation study: Finger attribution</vt:lpstr>
      <vt:lpstr>Conclusions</vt:lpstr>
      <vt:lpstr>Contributions</vt:lpstr>
      <vt:lpstr>Novelty of the proposed model and differences from previous work</vt:lpstr>
      <vt:lpstr>PowerPoint Presentation</vt:lpstr>
      <vt:lpstr>PowerPoint Presentation</vt:lpstr>
      <vt:lpstr>Transfer learning opportunity</vt:lpstr>
      <vt:lpstr>Variable sensor modality</vt:lpstr>
      <vt:lpstr>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Multi-sensor accelerometer-based gesture recognition</dc:title>
  <cp:lastModifiedBy>Králik Matej</cp:lastModifiedBy>
  <cp:revision>59</cp:revision>
  <dcterms:modified xsi:type="dcterms:W3CDTF">2020-06-17T20:23:40Z</dcterms:modified>
</cp:coreProperties>
</file>