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12" r:id="rId3"/>
    <p:sldId id="270" r:id="rId4"/>
    <p:sldId id="417" r:id="rId5"/>
    <p:sldId id="421" r:id="rId6"/>
    <p:sldId id="419" r:id="rId7"/>
    <p:sldId id="323" r:id="rId8"/>
    <p:sldId id="277" r:id="rId9"/>
    <p:sldId id="300" r:id="rId10"/>
    <p:sldId id="295" r:id="rId11"/>
    <p:sldId id="416" r:id="rId12"/>
    <p:sldId id="381" r:id="rId13"/>
    <p:sldId id="384" r:id="rId14"/>
    <p:sldId id="3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94" d="100"/>
          <a:sy n="94" d="100"/>
        </p:scale>
        <p:origin x="2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66B93-33B6-4CDB-8E22-1E4F65B77247}" type="datetimeFigureOut">
              <a:rPr lang="sk-SK" smtClean="0"/>
              <a:t>3. 6. 2023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9A39-88EE-4020-94DF-309BCE1690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86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 </a:t>
            </a:r>
            <a:r>
              <a:rPr lang="en-US" dirty="0" err="1"/>
              <a:t>uvod</a:t>
            </a:r>
            <a:r>
              <a:rPr lang="en-US" dirty="0"/>
              <a:t> </a:t>
            </a:r>
            <a:r>
              <a:rPr lang="en-US" dirty="0" err="1"/>
              <a:t>zacnem</a:t>
            </a:r>
            <a:r>
              <a:rPr lang="en-US" dirty="0"/>
              <a:t> </a:t>
            </a:r>
            <a:r>
              <a:rPr lang="en-US" dirty="0" err="1"/>
              <a:t>uvedenim</a:t>
            </a:r>
            <a:r>
              <a:rPr lang="en-US" dirty="0"/>
              <a:t> </a:t>
            </a:r>
            <a:r>
              <a:rPr lang="en-US" dirty="0" err="1"/>
              <a:t>niekolkych</a:t>
            </a:r>
            <a:r>
              <a:rPr lang="en-US" dirty="0"/>
              <a:t> </a:t>
            </a:r>
            <a:r>
              <a:rPr lang="en-US" dirty="0" err="1"/>
              <a:t>zakladnych</a:t>
            </a:r>
            <a:r>
              <a:rPr lang="en-US" dirty="0"/>
              <a:t> </a:t>
            </a:r>
            <a:r>
              <a:rPr lang="en-US" dirty="0" err="1"/>
              <a:t>pojmov</a:t>
            </a:r>
            <a:r>
              <a:rPr lang="en-US" dirty="0"/>
              <a:t>. </a:t>
            </a:r>
            <a:r>
              <a:rPr lang="en-US" dirty="0" err="1"/>
              <a:t>Obfuskacia</a:t>
            </a:r>
            <a:r>
              <a:rPr lang="en-US" dirty="0"/>
              <a:t> </a:t>
            </a:r>
            <a:r>
              <a:rPr lang="en-US" dirty="0" err="1"/>
              <a:t>kodu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ktorym</a:t>
            </a:r>
            <a:r>
              <a:rPr lang="en-US" dirty="0"/>
              <a:t> </a:t>
            </a:r>
            <a:r>
              <a:rPr lang="en-US" dirty="0" err="1"/>
              <a:t>robime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tazsie</a:t>
            </a:r>
            <a:r>
              <a:rPr lang="en-US" dirty="0"/>
              <a:t> </a:t>
            </a:r>
            <a:r>
              <a:rPr lang="en-US" dirty="0" err="1"/>
              <a:t>citatelny</a:t>
            </a:r>
            <a:r>
              <a:rPr lang="en-US" dirty="0"/>
              <a:t>. </a:t>
            </a:r>
            <a:r>
              <a:rPr lang="en-US" dirty="0" err="1"/>
              <a:t>Pracu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robil</a:t>
            </a:r>
            <a:r>
              <a:rPr lang="en-US" dirty="0"/>
              <a:t> </a:t>
            </a:r>
            <a:r>
              <a:rPr lang="en-US" dirty="0" err="1"/>
              <a:t>popri</a:t>
            </a:r>
            <a:r>
              <a:rPr lang="en-US" dirty="0"/>
              <a:t> </a:t>
            </a:r>
            <a:r>
              <a:rPr lang="en-US" dirty="0" err="1"/>
              <a:t>praci</a:t>
            </a:r>
            <a:r>
              <a:rPr lang="en-US" dirty="0"/>
              <a:t> v </a:t>
            </a:r>
            <a:r>
              <a:rPr lang="en-US" dirty="0" err="1"/>
              <a:t>ESETe</a:t>
            </a:r>
            <a:r>
              <a:rPr lang="en-US" dirty="0"/>
              <a:t> a bola </a:t>
            </a:r>
            <a:r>
              <a:rPr lang="en-US" dirty="0" err="1"/>
              <a:t>publikovana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ich </a:t>
            </a:r>
            <a:r>
              <a:rPr lang="en-US" dirty="0" err="1"/>
              <a:t>blogu</a:t>
            </a:r>
            <a:r>
              <a:rPr lang="en-US" dirty="0"/>
              <a:t> a </a:t>
            </a:r>
            <a:r>
              <a:rPr lang="en-US" dirty="0" err="1"/>
              <a:t>prezentoval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niekolkych</a:t>
            </a:r>
            <a:r>
              <a:rPr lang="en-US" dirty="0"/>
              <a:t> </a:t>
            </a:r>
            <a:r>
              <a:rPr lang="en-US" dirty="0" err="1"/>
              <a:t>konferenciach</a:t>
            </a:r>
            <a:r>
              <a:rPr lang="en-US" dirty="0"/>
              <a:t> v </a:t>
            </a:r>
            <a:r>
              <a:rPr lang="en-US" dirty="0" err="1"/>
              <a:t>zahranici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770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deobfuskovanie</a:t>
            </a:r>
            <a:r>
              <a:rPr lang="en-US" dirty="0"/>
              <a:t> </a:t>
            </a:r>
            <a:r>
              <a:rPr lang="en-US" dirty="0" err="1"/>
              <a:t>kusu</a:t>
            </a:r>
            <a:r>
              <a:rPr lang="en-US" dirty="0"/>
              <a:t> </a:t>
            </a:r>
            <a:r>
              <a:rPr lang="en-US" dirty="0" err="1"/>
              <a:t>bytekodu</a:t>
            </a:r>
            <a:r>
              <a:rPr lang="en-US" dirty="0"/>
              <a:t>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en-US" dirty="0" err="1"/>
              <a:t>manualne</a:t>
            </a:r>
            <a:r>
              <a:rPr lang="en-US" dirty="0"/>
              <a:t> </a:t>
            </a:r>
            <a:r>
              <a:rPr lang="en-US" dirty="0" err="1"/>
              <a:t>identifikovat</a:t>
            </a:r>
            <a:r>
              <a:rPr lang="en-US" dirty="0"/>
              <a:t> </a:t>
            </a:r>
            <a:r>
              <a:rPr lang="en-US" dirty="0" err="1"/>
              <a:t>niekolko</a:t>
            </a:r>
            <a:r>
              <a:rPr lang="en-US" dirty="0"/>
              <a:t> </a:t>
            </a:r>
            <a:r>
              <a:rPr lang="en-US" dirty="0" err="1"/>
              <a:t>konstruktov</a:t>
            </a:r>
            <a:r>
              <a:rPr lang="en-US" dirty="0"/>
              <a:t>. Do </a:t>
            </a:r>
            <a:r>
              <a:rPr lang="en-US" dirty="0" err="1"/>
              <a:t>buducna</a:t>
            </a:r>
            <a:r>
              <a:rPr lang="en-US" dirty="0"/>
              <a:t> </a:t>
            </a:r>
            <a:r>
              <a:rPr lang="en-US" dirty="0" err="1"/>
              <a:t>heuristika</a:t>
            </a:r>
            <a:r>
              <a:rPr lang="en-US" dirty="0"/>
              <a:t>. Python. </a:t>
            </a:r>
            <a:r>
              <a:rPr lang="en-US" dirty="0" err="1"/>
              <a:t>Miasm</a:t>
            </a:r>
            <a:r>
              <a:rPr lang="en-US" dirty="0"/>
              <a:t>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616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Pozrieme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slucku</a:t>
            </a:r>
            <a:r>
              <a:rPr lang="en-US" dirty="0"/>
              <a:t> a </a:t>
            </a:r>
            <a:r>
              <a:rPr lang="en-US" dirty="0" err="1"/>
              <a:t>porovname</a:t>
            </a:r>
            <a:r>
              <a:rPr lang="en-US" dirty="0"/>
              <a:t> s </a:t>
            </a:r>
            <a:r>
              <a:rPr lang="en-US" dirty="0" err="1"/>
              <a:t>neobfuskovanym</a:t>
            </a:r>
            <a:r>
              <a:rPr lang="en-US" dirty="0"/>
              <a:t> </a:t>
            </a:r>
            <a:r>
              <a:rPr lang="en-US" dirty="0" err="1"/>
              <a:t>samplom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48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Bytekod</a:t>
            </a:r>
            <a:r>
              <a:rPr lang="en-US" dirty="0"/>
              <a:t> </a:t>
            </a:r>
            <a:r>
              <a:rPr lang="en-US" dirty="0" err="1"/>
              <a:t>nepredstavuje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funkciu</a:t>
            </a:r>
            <a:r>
              <a:rPr lang="en-US" dirty="0"/>
              <a:t>, </a:t>
            </a:r>
            <a:r>
              <a:rPr lang="en-US" dirty="0" err="1"/>
              <a:t>mozme</a:t>
            </a:r>
            <a:r>
              <a:rPr lang="en-US" dirty="0"/>
              <a:t> </a:t>
            </a:r>
            <a:r>
              <a:rPr lang="en-US" dirty="0" err="1"/>
              <a:t>vylepsit</a:t>
            </a:r>
            <a:r>
              <a:rPr lang="en-US" dirty="0"/>
              <a:t> </a:t>
            </a:r>
            <a:r>
              <a:rPr lang="en-US" dirty="0" err="1"/>
              <a:t>spajanim</a:t>
            </a:r>
            <a:r>
              <a:rPr lang="en-US" dirty="0"/>
              <a:t> </a:t>
            </a:r>
            <a:r>
              <a:rPr lang="en-US" dirty="0" err="1"/>
              <a:t>vystupov</a:t>
            </a:r>
            <a:r>
              <a:rPr lang="en-US" dirty="0"/>
              <a:t>. </a:t>
            </a:r>
            <a:r>
              <a:rPr lang="en-US" dirty="0" err="1"/>
              <a:t>Zvysne</a:t>
            </a:r>
            <a:r>
              <a:rPr lang="en-US" dirty="0"/>
              <a:t> </a:t>
            </a:r>
            <a:r>
              <a:rPr lang="en-US" dirty="0" err="1"/>
              <a:t>navrhy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zlepsenie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spomenul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robi</a:t>
            </a:r>
            <a:r>
              <a:rPr lang="en-US"/>
              <a:t>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FF983-C196-429C-8605-5265830DC83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51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look at the </a:t>
            </a:r>
            <a:r>
              <a:rPr lang="en-US" dirty="0" err="1"/>
              <a:t>devirtualized</a:t>
            </a:r>
            <a:r>
              <a:rPr lang="en-US" dirty="0"/>
              <a:t> bytecode, let’s see what the execution time is approximately like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look at the </a:t>
            </a:r>
            <a:r>
              <a:rPr lang="en-US" dirty="0" err="1"/>
              <a:t>deobfuscated</a:t>
            </a:r>
            <a:r>
              <a:rPr lang="en-US" dirty="0"/>
              <a:t> bytecode block of VM1 &lt;CLICK&gt;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FF983-C196-429C-8605-5265830DC83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62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Preco</a:t>
            </a:r>
            <a:r>
              <a:rPr lang="en-US" dirty="0"/>
              <a:t> </a:t>
            </a:r>
            <a:r>
              <a:rPr lang="en-US" dirty="0" err="1"/>
              <a:t>lepsie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manualne</a:t>
            </a:r>
            <a:r>
              <a:rPr lang="en-US" dirty="0"/>
              <a:t>? Da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aplikovat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ine</a:t>
            </a:r>
            <a:r>
              <a:rPr lang="en-US" dirty="0"/>
              <a:t> a </a:t>
            </a:r>
            <a:r>
              <a:rPr lang="en-US" dirty="0" err="1"/>
              <a:t>preco</a:t>
            </a:r>
            <a:r>
              <a:rPr lang="en-US" dirty="0"/>
              <a:t>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? Da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zmenit</a:t>
            </a:r>
            <a:r>
              <a:rPr lang="en-US" dirty="0"/>
              <a:t> obfuscator a </a:t>
            </a:r>
            <a:r>
              <a:rPr lang="en-US" dirty="0" err="1"/>
              <a:t>pokazit</a:t>
            </a:r>
            <a:r>
              <a:rPr lang="en-US" dirty="0"/>
              <a:t> to?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89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Primarnym</a:t>
            </a:r>
            <a:r>
              <a:rPr lang="en-US" dirty="0"/>
              <a:t> </a:t>
            </a:r>
            <a:r>
              <a:rPr lang="en-US" dirty="0" err="1"/>
              <a:t>poslanim</a:t>
            </a:r>
            <a:r>
              <a:rPr lang="en-US" dirty="0"/>
              <a:t> </a:t>
            </a:r>
            <a:r>
              <a:rPr lang="en-US" dirty="0" err="1"/>
              <a:t>obfuskacie</a:t>
            </a:r>
            <a:r>
              <a:rPr lang="en-US" dirty="0"/>
              <a:t> je </a:t>
            </a:r>
            <a:r>
              <a:rPr lang="en-US" dirty="0" err="1"/>
              <a:t>chranit</a:t>
            </a:r>
            <a:r>
              <a:rPr lang="en-US" dirty="0"/>
              <a:t> </a:t>
            </a:r>
            <a:r>
              <a:rPr lang="en-US" dirty="0" err="1"/>
              <a:t>dusevne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vlastnika</a:t>
            </a:r>
            <a:r>
              <a:rPr lang="en-US" dirty="0"/>
              <a:t> – </a:t>
            </a:r>
            <a:r>
              <a:rPr lang="en-US" dirty="0" err="1"/>
              <a:t>napriklad</a:t>
            </a:r>
            <a:r>
              <a:rPr lang="en-US" dirty="0"/>
              <a:t> v </a:t>
            </a:r>
            <a:r>
              <a:rPr lang="en-US" dirty="0" err="1"/>
              <a:t>hernom</a:t>
            </a:r>
            <a:r>
              <a:rPr lang="en-US" dirty="0"/>
              <a:t> </a:t>
            </a:r>
            <a:r>
              <a:rPr lang="en-US" dirty="0" err="1"/>
              <a:t>priemysle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tymto</a:t>
            </a:r>
            <a:r>
              <a:rPr lang="en-US" dirty="0"/>
              <a:t> </a:t>
            </a:r>
            <a:r>
              <a:rPr lang="en-US" dirty="0" err="1"/>
              <a:t>sposobom</a:t>
            </a:r>
            <a:r>
              <a:rPr lang="en-US" dirty="0"/>
              <a:t> </a:t>
            </a:r>
            <a:r>
              <a:rPr lang="en-US" dirty="0" err="1"/>
              <a:t>snazia</a:t>
            </a:r>
            <a:r>
              <a:rPr lang="en-US" dirty="0"/>
              <a:t> </a:t>
            </a:r>
            <a:r>
              <a:rPr lang="en-US" dirty="0" err="1"/>
              <a:t>skomplikovat</a:t>
            </a:r>
            <a:r>
              <a:rPr lang="en-US" dirty="0"/>
              <a:t> a </a:t>
            </a:r>
            <a:r>
              <a:rPr lang="en-US" dirty="0" err="1"/>
              <a:t>spomalit</a:t>
            </a:r>
            <a:r>
              <a:rPr lang="en-US" dirty="0"/>
              <a:t>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/>
              <a:t>neopravnenych</a:t>
            </a:r>
            <a:r>
              <a:rPr lang="en-US" dirty="0"/>
              <a:t> </a:t>
            </a:r>
            <a:r>
              <a:rPr lang="en-US" dirty="0" err="1"/>
              <a:t>kopii</a:t>
            </a:r>
            <a:r>
              <a:rPr lang="en-US" dirty="0"/>
              <a:t>. </a:t>
            </a:r>
            <a:r>
              <a:rPr lang="en-US" dirty="0" err="1"/>
              <a:t>Dalsia</a:t>
            </a:r>
            <a:r>
              <a:rPr lang="en-US" dirty="0"/>
              <a:t> oblast, v </a:t>
            </a:r>
            <a:r>
              <a:rPr lang="en-US" dirty="0" err="1"/>
              <a:t>ktorej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obfuskacia</a:t>
            </a:r>
            <a:r>
              <a:rPr lang="en-US" dirty="0"/>
              <a:t> </a:t>
            </a:r>
            <a:r>
              <a:rPr lang="en-US" dirty="0" err="1"/>
              <a:t>nasla</a:t>
            </a:r>
            <a:r>
              <a:rPr lang="en-US" dirty="0"/>
              <a:t> </a:t>
            </a:r>
            <a:r>
              <a:rPr lang="en-US" dirty="0" err="1"/>
              <a:t>uspesne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uplatnenie</a:t>
            </a:r>
            <a:r>
              <a:rPr lang="en-US" dirty="0"/>
              <a:t> je </a:t>
            </a:r>
            <a:r>
              <a:rPr lang="en-US" dirty="0" err="1"/>
              <a:t>kyberneticky</a:t>
            </a:r>
            <a:r>
              <a:rPr lang="en-US" dirty="0"/>
              <a:t> </a:t>
            </a:r>
            <a:r>
              <a:rPr lang="en-US" dirty="0" err="1"/>
              <a:t>zlocin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komplikuje</a:t>
            </a:r>
            <a:r>
              <a:rPr lang="en-US" dirty="0"/>
              <a:t> </a:t>
            </a:r>
            <a:r>
              <a:rPr lang="en-US" dirty="0" err="1"/>
              <a:t>detekciu</a:t>
            </a:r>
            <a:r>
              <a:rPr lang="en-US" dirty="0"/>
              <a:t> a </a:t>
            </a:r>
            <a:r>
              <a:rPr lang="en-US" dirty="0" err="1"/>
              <a:t>analyzu</a:t>
            </a:r>
            <a:r>
              <a:rPr lang="en-US" dirty="0"/>
              <a:t> </a:t>
            </a:r>
            <a:r>
              <a:rPr lang="en-US" dirty="0" err="1"/>
              <a:t>skodlivych</a:t>
            </a:r>
            <a:r>
              <a:rPr lang="en-US" dirty="0"/>
              <a:t> </a:t>
            </a:r>
            <a:r>
              <a:rPr lang="en-US" dirty="0" err="1"/>
              <a:t>programov</a:t>
            </a:r>
            <a:r>
              <a:rPr lang="en-US" dirty="0"/>
              <a:t>. Co je </a:t>
            </a:r>
            <a:r>
              <a:rPr lang="en-US" dirty="0" err="1"/>
              <a:t>nasou</a:t>
            </a:r>
            <a:r>
              <a:rPr lang="en-US" dirty="0"/>
              <a:t> </a:t>
            </a:r>
            <a:r>
              <a:rPr lang="en-US" dirty="0" err="1"/>
              <a:t>motivaciou</a:t>
            </a:r>
            <a:r>
              <a:rPr lang="en-US" dirty="0"/>
              <a:t> </a:t>
            </a:r>
            <a:r>
              <a:rPr lang="en-US" dirty="0" err="1"/>
              <a:t>prekonat</a:t>
            </a:r>
            <a:r>
              <a:rPr lang="en-US" dirty="0"/>
              <a:t> </a:t>
            </a:r>
            <a:r>
              <a:rPr lang="en-US" dirty="0" err="1"/>
              <a:t>obfuskacne</a:t>
            </a:r>
            <a:r>
              <a:rPr lang="en-US" dirty="0"/>
              <a:t> </a:t>
            </a:r>
            <a:r>
              <a:rPr lang="en-US" dirty="0" err="1"/>
              <a:t>techniky</a:t>
            </a:r>
            <a:r>
              <a:rPr lang="en-US" dirty="0"/>
              <a:t> 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deobfuskovat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82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virtual machine – malware protected by </a:t>
            </a:r>
            <a:r>
              <a:rPr lang="en-US" dirty="0" err="1"/>
              <a:t>CodeVirtualizer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34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praxi</a:t>
            </a:r>
            <a:r>
              <a:rPr lang="en-US" dirty="0"/>
              <a:t> to </a:t>
            </a:r>
            <a:r>
              <a:rPr lang="en-US" dirty="0" err="1"/>
              <a:t>znamena</a:t>
            </a:r>
            <a:r>
              <a:rPr lang="en-US" dirty="0"/>
              <a:t>, ze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prechadza</a:t>
            </a:r>
            <a:r>
              <a:rPr lang="en-US" dirty="0"/>
              <a:t> zo </a:t>
            </a:r>
            <a:r>
              <a:rPr lang="en-US" dirty="0" err="1"/>
              <a:t>statickej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dynamicku</a:t>
            </a:r>
            <a:r>
              <a:rPr lang="en-US" dirty="0"/>
              <a:t> </a:t>
            </a:r>
            <a:r>
              <a:rPr lang="en-US" dirty="0" err="1"/>
              <a:t>analyzu</a:t>
            </a:r>
            <a:r>
              <a:rPr lang="en-US" dirty="0"/>
              <a:t> a ked </a:t>
            </a:r>
            <a:r>
              <a:rPr lang="en-US" dirty="0" err="1"/>
              <a:t>zlyha</a:t>
            </a:r>
            <a:r>
              <a:rPr lang="en-US" dirty="0"/>
              <a:t> </a:t>
            </a:r>
            <a:r>
              <a:rPr lang="en-US" dirty="0" err="1"/>
              <a:t>posunietie</a:t>
            </a:r>
            <a:r>
              <a:rPr lang="en-US" dirty="0"/>
              <a:t> </a:t>
            </a:r>
            <a:r>
              <a:rPr lang="en-US" dirty="0" err="1"/>
              <a:t>sluzobne</a:t>
            </a:r>
            <a:r>
              <a:rPr lang="en-US" dirty="0"/>
              <a:t> </a:t>
            </a:r>
            <a:r>
              <a:rPr lang="en-US" dirty="0" err="1"/>
              <a:t>mladsiemu</a:t>
            </a:r>
            <a:r>
              <a:rPr lang="en-US" dirty="0"/>
              <a:t> </a:t>
            </a:r>
            <a:r>
              <a:rPr lang="en-US" dirty="0" err="1"/>
              <a:t>kolegovi</a:t>
            </a:r>
            <a:r>
              <a:rPr lang="en-US" dirty="0"/>
              <a:t>. </a:t>
            </a:r>
            <a:r>
              <a:rPr lang="en-US" dirty="0" err="1"/>
              <a:t>Analyza</a:t>
            </a:r>
            <a:r>
              <a:rPr lang="en-US" dirty="0"/>
              <a:t> </a:t>
            </a:r>
            <a:r>
              <a:rPr lang="en-US" dirty="0" err="1"/>
              <a:t>variantu</a:t>
            </a:r>
            <a:r>
              <a:rPr lang="en-US" dirty="0"/>
              <a:t> </a:t>
            </a:r>
            <a:r>
              <a:rPr lang="en-US" dirty="0" err="1"/>
              <a:t>virtualneho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r>
              <a:rPr lang="en-US" dirty="0" err="1"/>
              <a:t>komercneho</a:t>
            </a:r>
            <a:r>
              <a:rPr lang="en-US" dirty="0"/>
              <a:t> </a:t>
            </a:r>
            <a:r>
              <a:rPr lang="en-US" dirty="0" err="1"/>
              <a:t>produktu</a:t>
            </a:r>
            <a:r>
              <a:rPr lang="en-US" dirty="0"/>
              <a:t> </a:t>
            </a:r>
            <a:r>
              <a:rPr lang="en-US" dirty="0" err="1"/>
              <a:t>CodeVirtualizer</a:t>
            </a:r>
            <a:r>
              <a:rPr lang="en-US" dirty="0"/>
              <a:t> (</a:t>
            </a:r>
            <a:r>
              <a:rPr lang="en-US" dirty="0" err="1"/>
              <a:t>Themida</a:t>
            </a:r>
            <a:r>
              <a:rPr lang="en-US" dirty="0"/>
              <a:t>) </a:t>
            </a:r>
            <a:r>
              <a:rPr lang="en-US" dirty="0" err="1"/>
              <a:t>pouziteho</a:t>
            </a:r>
            <a:r>
              <a:rPr lang="en-US" dirty="0"/>
              <a:t> </a:t>
            </a:r>
            <a:r>
              <a:rPr lang="en-US" dirty="0" err="1"/>
              <a:t>malwarom</a:t>
            </a:r>
            <a:r>
              <a:rPr lang="en-US" dirty="0"/>
              <a:t> (par 100 </a:t>
            </a:r>
            <a:r>
              <a:rPr lang="en-US" dirty="0" err="1"/>
              <a:t>eur</a:t>
            </a:r>
            <a:r>
              <a:rPr lang="en-US" dirty="0"/>
              <a:t>) – pre </a:t>
            </a:r>
            <a:r>
              <a:rPr lang="en-US" dirty="0" err="1"/>
              <a:t>researcherov</a:t>
            </a:r>
            <a:r>
              <a:rPr lang="en-US" dirty="0"/>
              <a:t> </a:t>
            </a:r>
            <a:r>
              <a:rPr lang="en-US" dirty="0" err="1"/>
              <a:t>dovod</a:t>
            </a:r>
            <a:r>
              <a:rPr lang="en-US" dirty="0"/>
              <a:t> </a:t>
            </a:r>
            <a:r>
              <a:rPr lang="en-US" dirty="0" err="1"/>
              <a:t>prejst</a:t>
            </a:r>
            <a:r>
              <a:rPr lang="en-US" dirty="0"/>
              <a:t> k </a:t>
            </a:r>
            <a:r>
              <a:rPr lang="en-US" dirty="0" err="1"/>
              <a:t>dynamickym</a:t>
            </a:r>
            <a:r>
              <a:rPr lang="en-US" dirty="0"/>
              <a:t> </a:t>
            </a:r>
            <a:r>
              <a:rPr lang="en-US" dirty="0" err="1"/>
              <a:t>technikam</a:t>
            </a:r>
            <a:r>
              <a:rPr lang="en-US" dirty="0"/>
              <a:t> </a:t>
            </a:r>
            <a:r>
              <a:rPr lang="en-US" dirty="0" err="1"/>
              <a:t>analyzy</a:t>
            </a:r>
            <a:r>
              <a:rPr lang="en-US" dirty="0"/>
              <a:t> – </a:t>
            </a:r>
            <a:r>
              <a:rPr lang="en-US" dirty="0" err="1"/>
              <a:t>nebol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verejne</a:t>
            </a:r>
            <a:r>
              <a:rPr lang="en-US" dirty="0"/>
              <a:t> </a:t>
            </a:r>
            <a:r>
              <a:rPr lang="en-US" dirty="0" err="1"/>
              <a:t>zdokumentovany</a:t>
            </a:r>
            <a:r>
              <a:rPr lang="en-US" dirty="0"/>
              <a:t> a </a:t>
            </a:r>
            <a:r>
              <a:rPr lang="en-US" dirty="0" err="1"/>
              <a:t>pouziva</a:t>
            </a:r>
            <a:r>
              <a:rPr lang="en-US" dirty="0"/>
              <a:t> </a:t>
            </a:r>
            <a:r>
              <a:rPr lang="en-US" dirty="0" err="1"/>
              <a:t>zaujimave</a:t>
            </a:r>
            <a:r>
              <a:rPr lang="en-US" dirty="0"/>
              <a:t> </a:t>
            </a:r>
            <a:r>
              <a:rPr lang="en-US" dirty="0" err="1"/>
              <a:t>triky</a:t>
            </a:r>
            <a:r>
              <a:rPr lang="en-US" dirty="0"/>
              <a:t>, same o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3 take </a:t>
            </a:r>
            <a:r>
              <a:rPr lang="en-US" dirty="0" err="1"/>
              <a:t>pokrocile</a:t>
            </a:r>
            <a:r>
              <a:rPr lang="en-US" dirty="0"/>
              <a:t>, </a:t>
            </a:r>
            <a:r>
              <a:rPr lang="en-US" dirty="0" err="1"/>
              <a:t>rovnaky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vsetky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92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praxi</a:t>
            </a:r>
            <a:r>
              <a:rPr lang="en-US" dirty="0"/>
              <a:t> to </a:t>
            </a:r>
            <a:r>
              <a:rPr lang="en-US" dirty="0" err="1"/>
              <a:t>znamena</a:t>
            </a:r>
            <a:r>
              <a:rPr lang="en-US" dirty="0"/>
              <a:t>, ze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prechadza</a:t>
            </a:r>
            <a:r>
              <a:rPr lang="en-US" dirty="0"/>
              <a:t> zo </a:t>
            </a:r>
            <a:r>
              <a:rPr lang="en-US" dirty="0" err="1"/>
              <a:t>statickej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dynamicku</a:t>
            </a:r>
            <a:r>
              <a:rPr lang="en-US" dirty="0"/>
              <a:t> </a:t>
            </a:r>
            <a:r>
              <a:rPr lang="en-US" dirty="0" err="1"/>
              <a:t>analyzu</a:t>
            </a:r>
            <a:r>
              <a:rPr lang="en-US" dirty="0"/>
              <a:t> a ked </a:t>
            </a:r>
            <a:r>
              <a:rPr lang="en-US" dirty="0" err="1"/>
              <a:t>zlyha</a:t>
            </a:r>
            <a:r>
              <a:rPr lang="en-US" dirty="0"/>
              <a:t> </a:t>
            </a:r>
            <a:r>
              <a:rPr lang="en-US" dirty="0" err="1"/>
              <a:t>posunietie</a:t>
            </a:r>
            <a:r>
              <a:rPr lang="en-US" dirty="0"/>
              <a:t> </a:t>
            </a:r>
            <a:r>
              <a:rPr lang="en-US" dirty="0" err="1"/>
              <a:t>sluzobne</a:t>
            </a:r>
            <a:r>
              <a:rPr lang="en-US" dirty="0"/>
              <a:t> </a:t>
            </a:r>
            <a:r>
              <a:rPr lang="en-US" dirty="0" err="1"/>
              <a:t>mladsiemu</a:t>
            </a:r>
            <a:r>
              <a:rPr lang="en-US" dirty="0"/>
              <a:t> </a:t>
            </a:r>
            <a:r>
              <a:rPr lang="en-US" dirty="0" err="1"/>
              <a:t>kolegovi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129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Kodova</a:t>
            </a:r>
            <a:r>
              <a:rPr lang="en-US" dirty="0"/>
              <a:t> </a:t>
            </a:r>
            <a:r>
              <a:rPr lang="en-US" dirty="0" err="1"/>
              <a:t>sekcia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obrazku</a:t>
            </a:r>
            <a:r>
              <a:rPr lang="en-US" dirty="0"/>
              <a:t>, PE ma </a:t>
            </a:r>
            <a:r>
              <a:rPr lang="en-US" dirty="0" err="1"/>
              <a:t>niekolko</a:t>
            </a:r>
            <a:r>
              <a:rPr lang="en-US" dirty="0"/>
              <a:t>. </a:t>
            </a:r>
            <a:r>
              <a:rPr lang="en-US" dirty="0" err="1"/>
              <a:t>Strojovy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/byte </a:t>
            </a:r>
            <a:r>
              <a:rPr lang="en-US" dirty="0" err="1"/>
              <a:t>kod</a:t>
            </a:r>
            <a:r>
              <a:rPr lang="en-US" dirty="0"/>
              <a:t>(</a:t>
            </a:r>
            <a:r>
              <a:rPr lang="en-US" dirty="0" err="1"/>
              <a:t>nepotrebuje</a:t>
            </a:r>
            <a:r>
              <a:rPr lang="en-US" dirty="0"/>
              <a:t> </a:t>
            </a:r>
            <a:r>
              <a:rPr lang="en-US" dirty="0" err="1"/>
              <a:t>Xecutable</a:t>
            </a:r>
            <a:r>
              <a:rPr lang="en-US" dirty="0"/>
              <a:t> flag,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citanie</a:t>
            </a:r>
            <a:r>
              <a:rPr lang="en-US" dirty="0"/>
              <a:t>) pod </a:t>
            </a:r>
            <a:r>
              <a:rPr lang="en-US" dirty="0" err="1"/>
              <a:t>lupami</a:t>
            </a:r>
            <a:r>
              <a:rPr lang="en-US" dirty="0"/>
              <a:t>. </a:t>
            </a:r>
            <a:r>
              <a:rPr lang="en-US" dirty="0" err="1"/>
              <a:t>Dalsi</a:t>
            </a:r>
            <a:r>
              <a:rPr lang="en-US" dirty="0"/>
              <a:t> slide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, </a:t>
            </a:r>
            <a:r>
              <a:rPr lang="en-US" dirty="0" err="1"/>
              <a:t>detaily</a:t>
            </a:r>
            <a:r>
              <a:rPr lang="en-US" dirty="0"/>
              <a:t> </a:t>
            </a:r>
            <a:r>
              <a:rPr lang="en-US" dirty="0" err="1"/>
              <a:t>virtualneho</a:t>
            </a:r>
            <a:r>
              <a:rPr lang="en-US" dirty="0"/>
              <a:t> </a:t>
            </a:r>
            <a:r>
              <a:rPr lang="en-US" dirty="0" err="1"/>
              <a:t>stroja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46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Prva </a:t>
            </a:r>
            <a:r>
              <a:rPr lang="en-US" dirty="0" err="1"/>
              <a:t>vychytavka</a:t>
            </a:r>
            <a:r>
              <a:rPr lang="en-US" dirty="0"/>
              <a:t> – </a:t>
            </a:r>
            <a:r>
              <a:rPr lang="en-US" dirty="0" err="1"/>
              <a:t>vnorena</a:t>
            </a:r>
            <a:r>
              <a:rPr lang="en-US" dirty="0"/>
              <a:t> VM. </a:t>
            </a:r>
            <a:r>
              <a:rPr lang="en-US" dirty="0" err="1"/>
              <a:t>Zdorazni</a:t>
            </a:r>
            <a:r>
              <a:rPr lang="en-US" dirty="0"/>
              <a:t> </a:t>
            </a:r>
            <a:r>
              <a:rPr lang="en-US" dirty="0" err="1"/>
              <a:t>hlavne</a:t>
            </a:r>
            <a:r>
              <a:rPr lang="en-US" dirty="0"/>
              <a:t> </a:t>
            </a:r>
            <a:r>
              <a:rPr lang="en-US" dirty="0" err="1"/>
              <a:t>pocet</a:t>
            </a:r>
            <a:r>
              <a:rPr lang="en-US" dirty="0"/>
              <a:t> native </a:t>
            </a:r>
            <a:r>
              <a:rPr lang="en-US" dirty="0" err="1"/>
              <a:t>instrukcii</a:t>
            </a:r>
            <a:r>
              <a:rPr lang="en-US" dirty="0"/>
              <a:t>. </a:t>
            </a:r>
            <a:r>
              <a:rPr lang="en-US" dirty="0" err="1"/>
              <a:t>Kazda</a:t>
            </a:r>
            <a:r>
              <a:rPr lang="en-US" dirty="0"/>
              <a:t> </a:t>
            </a:r>
            <a:r>
              <a:rPr lang="en-US" dirty="0" err="1"/>
              <a:t>instrukcia</a:t>
            </a:r>
            <a:r>
              <a:rPr lang="en-US" dirty="0"/>
              <a:t> </a:t>
            </a:r>
            <a:r>
              <a:rPr lang="en-US" dirty="0" err="1"/>
              <a:t>vytiahne</a:t>
            </a:r>
            <a:r>
              <a:rPr lang="en-US" dirty="0"/>
              <a:t> </a:t>
            </a:r>
            <a:r>
              <a:rPr lang="en-US" dirty="0" err="1"/>
              <a:t>opkod</a:t>
            </a:r>
            <a:r>
              <a:rPr lang="en-US" dirty="0"/>
              <a:t> </a:t>
            </a:r>
            <a:r>
              <a:rPr lang="en-US" dirty="0" err="1"/>
              <a:t>dalsej</a:t>
            </a:r>
            <a:r>
              <a:rPr lang="en-US" dirty="0"/>
              <a:t>.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obfuskacne</a:t>
            </a:r>
            <a:r>
              <a:rPr lang="en-US" dirty="0"/>
              <a:t> </a:t>
            </a:r>
            <a:r>
              <a:rPr lang="en-US" dirty="0" err="1"/>
              <a:t>techniky</a:t>
            </a:r>
            <a:r>
              <a:rPr lang="en-US" dirty="0"/>
              <a:t> 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junk code, encoding of virtual operands, duplication of virtual opcodes, opaque predicates (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neprehladne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predikaty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, disassembly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netrivialne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rozhodnutelne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podmienky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vzdy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s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rovnakym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 </a:t>
            </a:r>
            <a:r>
              <a:rPr lang="en-US" b="0" i="0" dirty="0" err="1">
                <a:solidFill>
                  <a:srgbClr val="424D56"/>
                </a:solidFill>
                <a:effectLst/>
                <a:latin typeface="Fedra"/>
              </a:rPr>
              <a:t>cielom</a:t>
            </a:r>
            <a:r>
              <a:rPr lang="en-US" b="0" i="0" dirty="0">
                <a:solidFill>
                  <a:srgbClr val="424D56"/>
                </a:solidFill>
                <a:effectLst/>
                <a:latin typeface="Fedra"/>
              </a:rPr>
              <a:t>), merging of virtual instructions, and a nested virtual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FF983-C196-429C-8605-5265830DC83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661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Symbolicke</a:t>
            </a:r>
            <a:r>
              <a:rPr lang="en-US" dirty="0"/>
              <a:t> </a:t>
            </a:r>
            <a:r>
              <a:rPr lang="en-US" dirty="0" err="1"/>
              <a:t>vykonavanie</a:t>
            </a:r>
            <a:r>
              <a:rPr lang="en-US" dirty="0"/>
              <a:t> - </a:t>
            </a:r>
            <a:r>
              <a:rPr lang="en-US" dirty="0" err="1"/>
              <a:t>akysi</a:t>
            </a:r>
            <a:r>
              <a:rPr lang="en-US" dirty="0"/>
              <a:t> </a:t>
            </a:r>
            <a:r>
              <a:rPr lang="en-US" dirty="0" err="1"/>
              <a:t>sumar</a:t>
            </a:r>
            <a:r>
              <a:rPr lang="en-US" dirty="0"/>
              <a:t> </a:t>
            </a:r>
            <a:r>
              <a:rPr lang="en-US" dirty="0" err="1"/>
              <a:t>efektov</a:t>
            </a:r>
            <a:r>
              <a:rPr lang="en-US" dirty="0"/>
              <a:t> </a:t>
            </a:r>
            <a:r>
              <a:rPr lang="en-US" dirty="0" err="1"/>
              <a:t>virtualnej</a:t>
            </a:r>
            <a:r>
              <a:rPr lang="en-US" dirty="0"/>
              <a:t> </a:t>
            </a:r>
            <a:r>
              <a:rPr lang="en-US" dirty="0" err="1"/>
              <a:t>instrukcie</a:t>
            </a:r>
            <a:r>
              <a:rPr lang="en-US" dirty="0"/>
              <a:t> – </a:t>
            </a:r>
            <a:r>
              <a:rPr lang="en-US" dirty="0" err="1"/>
              <a:t>akym</a:t>
            </a:r>
            <a:r>
              <a:rPr lang="en-US" dirty="0"/>
              <a:t> </a:t>
            </a:r>
            <a:r>
              <a:rPr lang="en-US" dirty="0" err="1"/>
              <a:t>sposobom</a:t>
            </a:r>
            <a:r>
              <a:rPr lang="en-US" dirty="0"/>
              <a:t> je </a:t>
            </a:r>
            <a:r>
              <a:rPr lang="en-US" dirty="0" err="1"/>
              <a:t>upravene</a:t>
            </a:r>
            <a:r>
              <a:rPr lang="en-US" dirty="0"/>
              <a:t> </a:t>
            </a:r>
            <a:r>
              <a:rPr lang="en-US" dirty="0" err="1"/>
              <a:t>kazde</a:t>
            </a:r>
            <a:r>
              <a:rPr lang="en-US" dirty="0"/>
              <a:t> </a:t>
            </a:r>
            <a:r>
              <a:rPr lang="en-US" dirty="0" err="1"/>
              <a:t>miesto</a:t>
            </a:r>
            <a:r>
              <a:rPr lang="en-US" dirty="0"/>
              <a:t> v </a:t>
            </a:r>
            <a:r>
              <a:rPr lang="en-US" dirty="0" err="1"/>
              <a:t>pamati</a:t>
            </a:r>
            <a:r>
              <a:rPr lang="en-US" dirty="0"/>
              <a:t> a </a:t>
            </a:r>
            <a:r>
              <a:rPr lang="en-US" dirty="0" err="1"/>
              <a:t>kazdy</a:t>
            </a:r>
            <a:r>
              <a:rPr lang="en-US" dirty="0"/>
              <a:t> register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9A39-88EE-4020-94DF-309BCE1690F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60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Vyrazy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keby</a:t>
            </a:r>
            <a:r>
              <a:rPr lang="en-US" dirty="0"/>
              <a:t> </a:t>
            </a:r>
            <a:r>
              <a:rPr lang="en-US" dirty="0" err="1"/>
              <a:t>atomicke</a:t>
            </a:r>
            <a:r>
              <a:rPr lang="en-US" dirty="0"/>
              <a:t>, _</a:t>
            </a:r>
            <a:r>
              <a:rPr lang="en-US" dirty="0" err="1"/>
              <a:t>init</a:t>
            </a:r>
            <a:r>
              <a:rPr lang="en-US" dirty="0"/>
              <a:t> </a:t>
            </a:r>
            <a:r>
              <a:rPr lang="en-US" dirty="0" err="1"/>
              <a:t>oznacuje</a:t>
            </a:r>
            <a:r>
              <a:rPr lang="en-US" dirty="0"/>
              <a:t> </a:t>
            </a:r>
            <a:r>
              <a:rPr lang="en-US" dirty="0" err="1"/>
              <a:t>pociatocnu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. </a:t>
            </a:r>
            <a:r>
              <a:rPr lang="en-US" dirty="0" err="1"/>
              <a:t>Sumar</a:t>
            </a:r>
            <a:r>
              <a:rPr lang="en-US" dirty="0"/>
              <a:t> </a:t>
            </a:r>
            <a:r>
              <a:rPr lang="en-US" dirty="0" err="1"/>
              <a:t>jednej</a:t>
            </a:r>
            <a:r>
              <a:rPr lang="en-US" dirty="0"/>
              <a:t> z </a:t>
            </a:r>
            <a:r>
              <a:rPr lang="en-US" dirty="0" err="1"/>
              <a:t>jednoduhsich</a:t>
            </a:r>
            <a:r>
              <a:rPr lang="en-US" dirty="0"/>
              <a:t> </a:t>
            </a:r>
            <a:r>
              <a:rPr lang="en-US" dirty="0" err="1"/>
              <a:t>rieseni</a:t>
            </a:r>
            <a:r>
              <a:rPr lang="en-US" dirty="0"/>
              <a:t>. Po </a:t>
            </a:r>
            <a:r>
              <a:rPr lang="en-US" dirty="0" err="1"/>
              <a:t>aplikovani</a:t>
            </a:r>
            <a:r>
              <a:rPr lang="en-US" dirty="0"/>
              <a:t> </a:t>
            </a:r>
            <a:r>
              <a:rPr lang="en-US" dirty="0" err="1"/>
              <a:t>naseho</a:t>
            </a:r>
            <a:r>
              <a:rPr lang="en-US" dirty="0"/>
              <a:t> </a:t>
            </a:r>
            <a:r>
              <a:rPr lang="en-US" dirty="0" err="1"/>
              <a:t>postupu</a:t>
            </a:r>
            <a:r>
              <a:rPr lang="en-US" dirty="0"/>
              <a:t>. Po </a:t>
            </a:r>
            <a:r>
              <a:rPr lang="en-US" dirty="0" err="1"/>
              <a:t>jednoduchej</a:t>
            </a:r>
            <a:r>
              <a:rPr lang="en-US" dirty="0"/>
              <a:t> </a:t>
            </a:r>
            <a:r>
              <a:rPr lang="en-US" dirty="0" err="1"/>
              <a:t>substitucii</a:t>
            </a:r>
            <a:r>
              <a:rPr lang="en-US" dirty="0"/>
              <a:t>, </a:t>
            </a:r>
            <a:r>
              <a:rPr lang="en-US" dirty="0" err="1"/>
              <a:t>ktoru</a:t>
            </a:r>
            <a:r>
              <a:rPr lang="en-US" dirty="0"/>
              <a:t> </a:t>
            </a:r>
            <a:r>
              <a:rPr lang="en-US" dirty="0" err="1"/>
              <a:t>nerobime</a:t>
            </a:r>
            <a:r>
              <a:rPr lang="en-US" dirty="0"/>
              <a:t>. Pattern matching – </a:t>
            </a:r>
            <a:r>
              <a:rPr lang="en-US" dirty="0" err="1"/>
              <a:t>buduca</a:t>
            </a:r>
            <a:r>
              <a:rPr lang="en-US" dirty="0"/>
              <a:t> </a:t>
            </a:r>
            <a:r>
              <a:rPr lang="en-US" dirty="0" err="1"/>
              <a:t>praca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FF983-C196-429C-8605-5265830DC83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65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C8AA-3B36-4D95-AC38-EC3EAA132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E4F9D-CD3C-4674-A8DD-522D5B26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4583-E123-4592-B23B-DA28351D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0F70-1DB6-487D-B76A-44E44827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7E86-0B9B-43EB-A21B-318A745F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2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64C0-F48C-452C-8A54-BD70CAF9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38EE-3654-4A12-AB14-253BE6984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CBAE0-2541-4EF1-926E-259F3B2D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2119-E144-447E-93BD-725E2F7A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8F5A-6DE3-4920-B381-5C75FAF1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9E71E-773C-4C66-9EEF-F349CEC89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0D85-32E0-4085-9458-9C60EC6B8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E498D-DEE0-40B5-ACED-D3E9FFAF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94DF-8438-4DEE-A802-37C45DE7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0CB81-6452-49D8-A6F4-DDED407B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581" y="6324401"/>
            <a:ext cx="1732463" cy="3435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05031-4CF3-452A-AE22-7D4BD14E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78A5-5932-4B5A-AFA9-1ACB3C50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E2F7B-ECA8-4786-86AA-03344551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B22D-7AB2-4295-90AD-416EE968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232A-90F1-42DF-8BF0-721C0711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E85-6455-43A4-8A5F-80E5DBDB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637B4-7DB2-4029-B325-8BDC2961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7409-F663-4260-926C-CC85BAC7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EA68-FF56-461F-B027-2B9B4A0F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567C0-9DEE-4BB9-B49B-42FACC298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06A7C-622D-4506-95A4-849647D1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38951-3782-411B-BED7-EB7C9CBF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DA97-0309-4AA9-8326-A317D67D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FF85-D444-4FB5-AB3D-FA2161EE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D724-E63D-40E4-A92F-2F612B73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13173-4F4C-4A97-91B5-AE2EF0356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25E59-1B33-487F-9F97-B6EC954C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3BE10-92A1-4603-8D8C-5AEBEFE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16610-1C2F-4EEA-9581-B16B1886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5B32-9479-4118-88E9-E3B97700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A3D5-20EE-4EEF-98D9-7745A7E5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08DF7-2A60-4E29-9E42-5AABC477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2E4B8-4C75-4D06-88AD-16834DB82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B0600-0822-48C5-8B06-D33ECAAE7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949DE-0017-4572-811E-E416BDD7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AA440-C3FC-494C-BA27-95E465A2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00195-216E-40D9-863C-033273F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7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70D0-8D75-4863-9F3E-29F01D36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FF328-64C6-4510-B8E9-8BE2A545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92951-DA33-48B6-ABF5-99B81B5E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5173A-B125-4CDB-B839-0F09350B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EB0D8-B12E-474C-98FA-9163AB29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0C49B-70D3-475C-92DD-033D8297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31CB2-3A3C-432A-87A9-39B89585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6544-6048-43B4-B611-9B7601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17D8-CEC4-4728-A27E-542A4387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D8DD9-7857-446E-9732-65476356B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4A416-03D2-40C9-83FB-CA9226F8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5B6FC-C669-4296-90B3-FBDBF0B5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5D19C-E424-4A32-87B5-5C37B1D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CBD0-C51D-4DD4-9E1E-67056118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D9D69-D8FF-46D2-B682-6A0658E78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CF688-5938-4184-B913-BDBD7F03A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37901-8580-453B-B9E5-A04B72D1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8E43C-721F-4538-8BE8-09839B6B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0FC0-3069-4420-9FAF-C3F88096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49C3F-D297-4696-94DA-F7B8A59D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28E72-0B40-4373-A623-6B29AD986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4C2A-91A1-41C6-9F79-26D804E81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3C48-A2AD-4661-9D02-46F9E268C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5F6C-01CC-4C98-93E6-6043151B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BE10-C11B-44AD-9B93-31E567A9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7FD3-0607-46B9-99D6-92E56EB8C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Analysis of virtual machine based obfuscators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10A21-8EC8-47F3-9DB1-5C508CD63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Vladislav </a:t>
            </a:r>
            <a:r>
              <a:rPr lang="en-US" dirty="0" err="1"/>
              <a:t>Hr</a:t>
            </a:r>
            <a:r>
              <a:rPr lang="sk-SK" dirty="0" err="1"/>
              <a:t>čka</a:t>
            </a:r>
            <a:br>
              <a:rPr lang="sk-SK" dirty="0"/>
            </a:br>
            <a:r>
              <a:rPr lang="sk-SK" dirty="0"/>
              <a:t>RNDr. Jaroslav Janáček, PhD</a:t>
            </a:r>
            <a:br>
              <a:rPr lang="sk-SK" dirty="0"/>
            </a:br>
            <a:r>
              <a:rPr lang="sk-SK" dirty="0"/>
              <a:t>Mgr. Peter Košinár</a:t>
            </a:r>
          </a:p>
        </p:txBody>
      </p:sp>
    </p:spTree>
    <p:extLst>
      <p:ext uri="{BB962C8B-B14F-4D97-AF65-F5344CB8AC3E}">
        <p14:creationId xmlns:p14="http://schemas.microsoft.com/office/powerpoint/2010/main" val="91622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4D639-BADF-4BFA-9C53-A4B2A7737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0" y="6307134"/>
            <a:ext cx="1628775" cy="3714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72B689-CEDF-4BA4-AAC9-43D2BE5D17F8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6665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tx1"/>
                </a:solidFill>
              </a:rPr>
              <a:t>Virtual instruction summary</a:t>
            </a:r>
            <a:endParaRPr lang="sk-SK" sz="4400" dirty="0">
              <a:solidFill>
                <a:schemeClr val="tx1"/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39C820E-97EA-4FA7-8563-86C6CA1F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935"/>
            <a:ext cx="31960731" cy="1592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9B137-011B-45A9-8C5A-3BE195665E12}"/>
              </a:ext>
            </a:extLst>
          </p:cNvPr>
          <p:cNvSpPr txBox="1"/>
          <p:nvPr/>
        </p:nvSpPr>
        <p:spPr>
          <a:xfrm>
            <a:off x="0" y="2895729"/>
            <a:ext cx="105155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RIP = @64[@64[RBP_init + 0xA4] + 0x5A8]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+ 0x28] = @64[RBP_init + 0x28] + 0x8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+ 0x141] = @64[RBP_init + 0x141] + 0x8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+ 0x12A] = @64[RSP_init]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031CA-3F20-44DA-A405-C24372A4DEE8}"/>
              </a:ext>
            </a:extLst>
          </p:cNvPr>
          <p:cNvSpPr txBox="1"/>
          <p:nvPr/>
        </p:nvSpPr>
        <p:spPr>
          <a:xfrm>
            <a:off x="0" y="4647284"/>
            <a:ext cx="105155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RIP = @64[instruction_table + 0x5A8]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IEIP = IEIP + 0x8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IRSP = IRSP + 0x8</a:t>
            </a:r>
          </a:p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REG1 = @64[RSP_init]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686DDE-F924-487B-A28B-684304C0F7B8}"/>
              </a:ext>
            </a:extLst>
          </p:cNvPr>
          <p:cNvSpPr txBox="1"/>
          <p:nvPr/>
        </p:nvSpPr>
        <p:spPr>
          <a:xfrm>
            <a:off x="-1" y="6447776"/>
            <a:ext cx="10515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POP REG1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E8FBF-A197-4F44-9258-405CEF8E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2BF0D-911D-479E-9C28-06B1A239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199"/>
            <a:ext cx="9643855" cy="57898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D837D1-6DF1-40AE-8CC0-C66982441AD3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6665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tx1"/>
                </a:solidFill>
              </a:rPr>
              <a:t>Source code </a:t>
            </a:r>
            <a:r>
              <a:rPr lang="en-US" sz="4400" dirty="0" err="1">
                <a:solidFill>
                  <a:schemeClr val="tx1"/>
                </a:solidFill>
              </a:rPr>
              <a:t>init</a:t>
            </a:r>
            <a:endParaRPr lang="sk-SK" sz="4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C6EEF-59FB-4406-91D8-B6A6F5D1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Picture 1311">
            <a:extLst>
              <a:ext uri="{FF2B5EF4-FFF2-40B4-BE49-F238E27FC236}">
                <a16:creationId xmlns:a16="http://schemas.microsoft.com/office/drawing/2014/main" id="{34821C87-2618-4074-9DA9-E42C68445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 r="21441" b="156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1" name="Content Placeholder 8">
            <a:extLst>
              <a:ext uri="{FF2B5EF4-FFF2-40B4-BE49-F238E27FC236}">
                <a16:creationId xmlns:a16="http://schemas.microsoft.com/office/drawing/2014/main" id="{0EED5A58-BC97-4ED8-9A04-F646EE3B894D}"/>
              </a:ext>
            </a:extLst>
          </p:cNvPr>
          <p:cNvSpPr txBox="1">
            <a:spLocks/>
          </p:cNvSpPr>
          <p:nvPr/>
        </p:nvSpPr>
        <p:spPr>
          <a:xfrm>
            <a:off x="3806480" y="1"/>
            <a:ext cx="4579041" cy="66650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tx2"/>
                </a:solidFill>
              </a:rPr>
              <a:t>DEOBFUSCATED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8A753-0F3D-4A10-A809-06F286EF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293BD5-0755-4080-8129-B4B2DDC74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139" r="33977" b="36167"/>
          <a:stretch/>
        </p:blipFill>
        <p:spPr>
          <a:xfrm>
            <a:off x="5569" y="86410"/>
            <a:ext cx="12192000" cy="69099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AF401A-B5C0-4F89-AE11-621525516044}"/>
              </a:ext>
            </a:extLst>
          </p:cNvPr>
          <p:cNvSpPr/>
          <p:nvPr/>
        </p:nvSpPr>
        <p:spPr>
          <a:xfrm>
            <a:off x="0" y="5752123"/>
            <a:ext cx="12192000" cy="1105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A05BAFE5-E8A3-42B2-9683-100BE8861F01}"/>
              </a:ext>
            </a:extLst>
          </p:cNvPr>
          <p:cNvSpPr txBox="1">
            <a:spLocks/>
          </p:cNvSpPr>
          <p:nvPr/>
        </p:nvSpPr>
        <p:spPr>
          <a:xfrm>
            <a:off x="7233323" y="6101010"/>
            <a:ext cx="5053175" cy="66650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accent4"/>
                </a:solidFill>
              </a:rPr>
              <a:t>ORIGINAL SAMPLE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A8635DCC-FAAC-43D8-A5EF-198EC8197556}"/>
              </a:ext>
            </a:extLst>
          </p:cNvPr>
          <p:cNvSpPr txBox="1">
            <a:spLocks/>
          </p:cNvSpPr>
          <p:nvPr/>
        </p:nvSpPr>
        <p:spPr>
          <a:xfrm>
            <a:off x="191460" y="6101010"/>
            <a:ext cx="4579041" cy="66650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tx2"/>
                </a:solidFill>
              </a:rPr>
              <a:t>DEOBFUSCATED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D5D88A-8512-4E24-B815-EF8579BDE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"/>
          <a:stretch/>
        </p:blipFill>
        <p:spPr>
          <a:xfrm>
            <a:off x="6889592" y="-749325"/>
            <a:ext cx="5302409" cy="45975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ACF6EA-A5AC-419C-9DE8-6CB3A2A6ECCA}"/>
              </a:ext>
            </a:extLst>
          </p:cNvPr>
          <p:cNvSpPr/>
          <p:nvPr/>
        </p:nvSpPr>
        <p:spPr>
          <a:xfrm>
            <a:off x="10063595" y="1826953"/>
            <a:ext cx="895739" cy="1187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5F0B25-2B94-4234-9F60-4A2A41613BB1}"/>
              </a:ext>
            </a:extLst>
          </p:cNvPr>
          <p:cNvSpPr/>
          <p:nvPr/>
        </p:nvSpPr>
        <p:spPr>
          <a:xfrm>
            <a:off x="10063595" y="1945742"/>
            <a:ext cx="2015413" cy="1586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C2C0A4-9217-495B-8FD5-09416E889458}"/>
              </a:ext>
            </a:extLst>
          </p:cNvPr>
          <p:cNvGrpSpPr/>
          <p:nvPr/>
        </p:nvGrpSpPr>
        <p:grpSpPr>
          <a:xfrm>
            <a:off x="10421" y="999073"/>
            <a:ext cx="6335009" cy="2345385"/>
            <a:chOff x="1132681" y="1164493"/>
            <a:chExt cx="4751257" cy="1759039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79AA981A-212E-426A-83C5-00C546E34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" b="2739"/>
            <a:stretch/>
          </p:blipFill>
          <p:spPr>
            <a:xfrm>
              <a:off x="1132681" y="1164493"/>
              <a:ext cx="4751257" cy="175903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25624-D922-426B-84CB-EEF011D61F74}"/>
                </a:ext>
              </a:extLst>
            </p:cNvPr>
            <p:cNvSpPr/>
            <p:nvPr/>
          </p:nvSpPr>
          <p:spPr>
            <a:xfrm>
              <a:off x="1260402" y="1609531"/>
              <a:ext cx="4307232" cy="18100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1" dirty="0">
                <a:highlight>
                  <a:srgbClr val="FFFF00"/>
                </a:highligh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EA7FF8-2EFD-4809-9AE5-51F670BA3987}"/>
                </a:ext>
              </a:extLst>
            </p:cNvPr>
            <p:cNvSpPr/>
            <p:nvPr/>
          </p:nvSpPr>
          <p:spPr>
            <a:xfrm>
              <a:off x="1232118" y="2354935"/>
              <a:ext cx="3631465" cy="18100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1" dirty="0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2D29E4-A22D-404A-BBBD-07D50114E6A0}"/>
              </a:ext>
            </a:extLst>
          </p:cNvPr>
          <p:cNvSpPr/>
          <p:nvPr/>
        </p:nvSpPr>
        <p:spPr>
          <a:xfrm>
            <a:off x="-389466" y="4192823"/>
            <a:ext cx="12869332" cy="1545987"/>
          </a:xfrm>
          <a:prstGeom prst="roundRect">
            <a:avLst/>
          </a:prstGeom>
          <a:solidFill>
            <a:schemeClr val="tx2">
              <a:alpha val="20000"/>
            </a:schemeClr>
          </a:solidFill>
          <a:ln w="28575">
            <a:solidFill>
              <a:srgbClr val="1B808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3982798-AEA9-4F0B-8CF0-1ABCBA02CD86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rot="16200000" flipV="1">
            <a:off x="4187380" y="2335003"/>
            <a:ext cx="848365" cy="286727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05B5AD-BBDE-4E36-AFCA-B93C3D2C6B01}"/>
              </a:ext>
            </a:extLst>
          </p:cNvPr>
          <p:cNvSpPr/>
          <p:nvPr/>
        </p:nvSpPr>
        <p:spPr>
          <a:xfrm>
            <a:off x="27128" y="1011771"/>
            <a:ext cx="6449872" cy="2254901"/>
          </a:xfrm>
          <a:prstGeom prst="roundRect">
            <a:avLst>
              <a:gd name="adj" fmla="val 6962"/>
            </a:avLst>
          </a:prstGeom>
          <a:noFill/>
          <a:ln w="28575">
            <a:solidFill>
              <a:srgbClr val="7F7F7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28A42-4BC8-406A-8D82-CFFCA147E26E}"/>
              </a:ext>
            </a:extLst>
          </p:cNvPr>
          <p:cNvSpPr txBox="1"/>
          <p:nvPr/>
        </p:nvSpPr>
        <p:spPr>
          <a:xfrm>
            <a:off x="5890642" y="1360967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REG1 -= 1</a:t>
            </a:r>
            <a:endParaRPr lang="sk-SK" sz="3200" dirty="0"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9B4749-6963-4AEF-942C-82ECB362D081}"/>
              </a:ext>
            </a:extLst>
          </p:cNvPr>
          <p:cNvSpPr txBox="1"/>
          <p:nvPr/>
        </p:nvSpPr>
        <p:spPr>
          <a:xfrm>
            <a:off x="4984957" y="2428403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[REG1+REG2] = 0</a:t>
            </a:r>
            <a:endParaRPr lang="sk-SK" sz="3200" dirty="0">
              <a:highlight>
                <a:srgbClr val="00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CFBAF-88E5-47A3-AA00-7E52E8AF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63E541-61B8-4AFA-90E0-587C6974ED50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6665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tx1"/>
                </a:solidFill>
              </a:rPr>
              <a:t>Analyzing results</a:t>
            </a:r>
            <a:endParaRPr lang="sk-SK" sz="44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F83741C-622E-41DA-B809-9CCB531F9505}"/>
              </a:ext>
            </a:extLst>
          </p:cNvPr>
          <p:cNvGraphicFramePr>
            <a:graphicFrameLocks/>
          </p:cNvGraphicFramePr>
          <p:nvPr/>
        </p:nvGraphicFramePr>
        <p:xfrm>
          <a:off x="0" y="1939672"/>
          <a:ext cx="12192000" cy="297865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046112">
                  <a:extLst>
                    <a:ext uri="{9D8B030D-6E8A-4147-A177-3AD203B41FA5}">
                      <a16:colId xmlns:a16="http://schemas.microsoft.com/office/drawing/2014/main" val="2016615693"/>
                    </a:ext>
                  </a:extLst>
                </a:gridCol>
                <a:gridCol w="2072944">
                  <a:extLst>
                    <a:ext uri="{9D8B030D-6E8A-4147-A177-3AD203B41FA5}">
                      <a16:colId xmlns:a16="http://schemas.microsoft.com/office/drawing/2014/main" val="684480263"/>
                    </a:ext>
                  </a:extLst>
                </a:gridCol>
                <a:gridCol w="2072944">
                  <a:extLst>
                    <a:ext uri="{9D8B030D-6E8A-4147-A177-3AD203B41FA5}">
                      <a16:colId xmlns:a16="http://schemas.microsoft.com/office/drawing/2014/main" val="737306427"/>
                    </a:ext>
                  </a:extLst>
                </a:gridCol>
              </a:tblGrid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/>
                        <a:t>Bytecode block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VM1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VM2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94616710"/>
                  </a:ext>
                </a:extLst>
              </a:tr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Size in bytes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695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1,145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7734310"/>
                  </a:ext>
                </a:extLst>
              </a:tr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Total number of processed virtual instructions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62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109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84014158"/>
                  </a:ext>
                </a:extLst>
              </a:tr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Total number of underlying native instructions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3,536,427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17,406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98014105"/>
                  </a:ext>
                </a:extLst>
              </a:tr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Total number of resulting IR instructions (including </a:t>
                      </a:r>
                      <a:r>
                        <a:rPr lang="en-US" sz="2400" b="0" err="1">
                          <a:effectLst/>
                        </a:rPr>
                        <a:t>IRDsts</a:t>
                      </a:r>
                      <a:r>
                        <a:rPr lang="en-US" sz="2400" b="0">
                          <a:effectLst/>
                        </a:rPr>
                        <a:t>)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192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307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9010104"/>
                  </a:ext>
                </a:extLst>
              </a:tr>
              <a:tr h="49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Execution time in seconds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382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10</a:t>
                      </a:r>
                      <a:endParaRPr lang="sk-SK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9823177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BFA8D8-D4EE-4065-8675-B0DCFC5A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0" y="6307134"/>
            <a:ext cx="1628775" cy="37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069E7-11B2-48ED-BE71-EA246B8F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8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D2AD-2EE9-4C2A-832C-E588C254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2690EA-D306-4958-B61D-D0BC8FFE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2F05B-E996-4CA3-8812-4A25316F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7E74-A2D9-46B8-88CE-D26D2659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obfuscation</a:t>
            </a:r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A264A-53FF-4BD9-864F-FDF61691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0974"/>
            <a:ext cx="12192000" cy="4472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E232C-8601-4F8E-A2F7-29CF2B06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6" y="5295312"/>
            <a:ext cx="7040973" cy="156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300B98-0437-4F9F-9E72-4E618C348F1B}"/>
              </a:ext>
            </a:extLst>
          </p:cNvPr>
          <p:cNvSpPr/>
          <p:nvPr/>
        </p:nvSpPr>
        <p:spPr>
          <a:xfrm>
            <a:off x="432619" y="3608439"/>
            <a:ext cx="1858297" cy="444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3A22DD-D908-40E2-AA4B-99358CABF12E}"/>
              </a:ext>
            </a:extLst>
          </p:cNvPr>
          <p:cNvCxnSpPr>
            <a:endCxn id="11" idx="0"/>
          </p:cNvCxnSpPr>
          <p:nvPr/>
        </p:nvCxnSpPr>
        <p:spPr>
          <a:xfrm>
            <a:off x="1347019" y="4053349"/>
            <a:ext cx="2349374" cy="1241963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7DE9C7-A695-429B-979B-65CC3164AFCF}"/>
              </a:ext>
            </a:extLst>
          </p:cNvPr>
          <p:cNvSpPr txBox="1">
            <a:spLocks/>
          </p:cNvSpPr>
          <p:nvPr/>
        </p:nvSpPr>
        <p:spPr>
          <a:xfrm>
            <a:off x="838200" y="1562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Obfuscated </a:t>
            </a:r>
            <a:r>
              <a:rPr lang="en-US" dirty="0" err="1"/>
              <a:t>javascript</a:t>
            </a:r>
            <a:r>
              <a:rPr lang="en-US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1220E-B403-4866-A846-9750586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110D8-9141-EB3A-9D4B-22B24519D416}"/>
              </a:ext>
            </a:extLst>
          </p:cNvPr>
          <p:cNvSpPr/>
          <p:nvPr/>
        </p:nvSpPr>
        <p:spPr>
          <a:xfrm>
            <a:off x="5119007" y="3290207"/>
            <a:ext cx="2032907" cy="183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8BA64-2167-09ED-BE56-B6D26C7C903C}"/>
              </a:ext>
            </a:extLst>
          </p:cNvPr>
          <p:cNvSpPr/>
          <p:nvPr/>
        </p:nvSpPr>
        <p:spPr>
          <a:xfrm>
            <a:off x="9650186" y="1690688"/>
            <a:ext cx="2743200" cy="110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0F8D-8B8E-5F52-9FE6-D64491AA71FF}"/>
              </a:ext>
            </a:extLst>
          </p:cNvPr>
          <p:cNvSpPr/>
          <p:nvPr/>
        </p:nvSpPr>
        <p:spPr>
          <a:xfrm>
            <a:off x="-201386" y="2009911"/>
            <a:ext cx="9851572" cy="28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56AD1-6B89-D14B-EE77-C0AA6E4EEA33}"/>
              </a:ext>
            </a:extLst>
          </p:cNvPr>
          <p:cNvSpPr/>
          <p:nvPr/>
        </p:nvSpPr>
        <p:spPr>
          <a:xfrm>
            <a:off x="175906" y="2135597"/>
            <a:ext cx="3024494" cy="118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B515-9744-4589-A35F-E944984A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AE8D-5939-43CD-89F0-561F1ED2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228600"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virtual machine based obfuscators in general</a:t>
            </a:r>
          </a:p>
          <a:p>
            <a:pPr marL="457200" indent="-228600"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summarize methods to deal with such kind of obfuscators</a:t>
            </a:r>
          </a:p>
          <a:p>
            <a:pPr marL="457200" indent="-228600"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analyze a specific virtual machine</a:t>
            </a:r>
          </a:p>
          <a:p>
            <a:pPr marL="457200" indent="-228600" algn="l"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design and implement methods to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deobfuscate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code protected with the specific machine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D2C3D-9370-47F2-80C0-34114F97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AEB8-9D9A-4BEA-75E7-E3087A8D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CodeVirtualizer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9BBD-5B64-E348-7843-59CB58F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“Code </a:t>
            </a:r>
            <a:r>
              <a:rPr lang="en-US" i="1" dirty="0" err="1"/>
              <a:t>Virtualizer</a:t>
            </a:r>
            <a:r>
              <a:rPr lang="en-US" i="1" dirty="0"/>
              <a:t> is a powerful code obfuscation system for Windows applications that helps developers to protect their sensitive code areas against Reverse Engineering with very strong obfuscation code, based on code virtualization.”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A01F2-5F09-667F-D56D-DF84BA8C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AEB8-9D9A-4BEA-75E7-E3087A8D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CodeVirtualizer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9BBD-5B64-E348-7843-59CB58F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A01F2-5F09-667F-D56D-DF84BA8C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F6CB2-CE85-C882-D52C-903D015D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1" y="3428993"/>
            <a:ext cx="17" cy="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FB561-78A6-0089-192C-C6BD7D40F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64" y="1734122"/>
            <a:ext cx="8935343" cy="5123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8F8F55-F845-06AF-6409-FCFFC7254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2" y="0"/>
            <a:ext cx="11959415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AE907-83C8-E7CD-025F-632FE4185710}"/>
              </a:ext>
            </a:extLst>
          </p:cNvPr>
          <p:cNvSpPr txBox="1"/>
          <p:nvPr/>
        </p:nvSpPr>
        <p:spPr>
          <a:xfrm>
            <a:off x="253456" y="6510385"/>
            <a:ext cx="447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https://www.oreans.com/CodeVirtualizer.php</a:t>
            </a:r>
          </a:p>
        </p:txBody>
      </p:sp>
    </p:spTree>
    <p:extLst>
      <p:ext uri="{BB962C8B-B14F-4D97-AF65-F5344CB8AC3E}">
        <p14:creationId xmlns:p14="http://schemas.microsoft.com/office/powerpoint/2010/main" val="26554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AEB8-9D9A-4BEA-75E7-E3087A8D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CodeVirtualizer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A01F2-5F09-667F-D56D-DF84BA8C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524DA-478A-DE93-99E3-7E30F51C4B9C}"/>
              </a:ext>
            </a:extLst>
          </p:cNvPr>
          <p:cNvSpPr txBox="1"/>
          <p:nvPr/>
        </p:nvSpPr>
        <p:spPr>
          <a:xfrm>
            <a:off x="200891" y="6431826"/>
            <a:ext cx="545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https://www.oreans.com/assets/images/figure_final.jpg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3FA0-7576-A4E4-A90E-B7AF9CB2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9FCF75-59FB-21FD-2D9C-B5558179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" y="1825626"/>
            <a:ext cx="1202440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6010FFA6-6D17-4A8E-9A66-91AD413E1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265005"/>
            <a:ext cx="12611100" cy="66775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230548-DDF0-4A84-AA42-2B94FB1EE459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6665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tx1"/>
                </a:solidFill>
              </a:rPr>
              <a:t>Overview of the VM’s structure</a:t>
            </a:r>
            <a:endParaRPr lang="sk-SK" sz="4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64B0B-A38B-40D2-89A2-91321CB7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9" y="6307134"/>
            <a:ext cx="1628775" cy="37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C2107-46E9-4C39-804A-71E789A4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363A-2128-4A95-82F3-E88691C2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B378-2F9F-48B5-92C2-731EEDC80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Manually build a disassembler</a:t>
            </a:r>
          </a:p>
          <a:p>
            <a:pPr lvl="1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R. Unpacking virtualization obfuscators, 3rd USENIX Workshop on Offensive Technologies, 2009</a:t>
            </a:r>
            <a:endParaRPr lang="en-US" dirty="0"/>
          </a:p>
          <a:p>
            <a:r>
              <a:rPr lang="en-US" dirty="0"/>
              <a:t>Program synthesis of handlers – slow</a:t>
            </a:r>
          </a:p>
          <a:p>
            <a:pPr lvl="1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Blazytko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Aschermann C,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Synthesizing the semantics of obfuscated code, 26th USENIX Security Symposium, pages 643-659, 2017</a:t>
            </a:r>
          </a:p>
          <a:p>
            <a:r>
              <a:rPr lang="en-US" dirty="0"/>
              <a:t>Path coverage and trace merging – limitations and slow</a:t>
            </a:r>
          </a:p>
          <a:p>
            <a:pPr lvl="1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Salwan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Bardin S,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ML, Symbolic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deobfuscation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From virtualized code back to the original, International Conference on Detection of Intrusions and Malware, and Vulnerability Assessment, pages 372-392, 2018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CA95-760C-4422-891E-DBE076F0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AE3-8D22-4A3D-BBFE-9B92E2D3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2" y="1825625"/>
            <a:ext cx="82871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Virtual instruction summary:</a:t>
            </a:r>
            <a:endParaRPr lang="pt-B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RIP = @64[@64[RBP_init + 0xA4] + 0x5A8]</a:t>
            </a:r>
          </a:p>
          <a:p>
            <a:pPr marL="0" indent="0">
              <a:buNone/>
            </a:pP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+ 0x28] = @64[RBP_init + 0x28] + 0x8</a:t>
            </a:r>
          </a:p>
          <a:p>
            <a:pPr marL="0" indent="0">
              <a:buNone/>
            </a:pP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+ 0x141] = @64[RBP_init + 0x141] + 0x8</a:t>
            </a:r>
          </a:p>
          <a:p>
            <a:pPr marL="0" indent="0">
              <a:buNone/>
            </a:pP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@64[RBP_init + 0x12A] = @64[RSP_init]</a:t>
            </a:r>
          </a:p>
          <a:p>
            <a:r>
              <a:rPr lang="en-US" dirty="0"/>
              <a:t>Build a graph from summaries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Treat some values as concrete:</a:t>
            </a:r>
          </a:p>
          <a:p>
            <a:pPr lvl="1"/>
            <a:r>
              <a:rPr lang="en-US" dirty="0"/>
              <a:t>Rolling decryption registers</a:t>
            </a:r>
          </a:p>
          <a:p>
            <a:pPr lvl="1"/>
            <a:r>
              <a:rPr lang="en-US" dirty="0"/>
              <a:t>Memory accesses relative to the bytecode pointer</a:t>
            </a:r>
          </a:p>
          <a:p>
            <a:r>
              <a:rPr lang="en-US" dirty="0"/>
              <a:t>Between blocks preserve only the decryption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29980-6D9F-4EF8-9003-6656A5297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69" y="1057707"/>
            <a:ext cx="5132054" cy="5119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5BAA1-9D5B-4948-9D17-8AC83AF2AA05}"/>
              </a:ext>
            </a:extLst>
          </p:cNvPr>
          <p:cNvSpPr/>
          <p:nvPr/>
        </p:nvSpPr>
        <p:spPr>
          <a:xfrm>
            <a:off x="121298" y="2164702"/>
            <a:ext cx="8080310" cy="1567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B721CD8-8E8A-49AB-B1C4-8D59F8B1D091}"/>
              </a:ext>
            </a:extLst>
          </p:cNvPr>
          <p:cNvCxnSpPr>
            <a:cxnSpLocks/>
          </p:cNvCxnSpPr>
          <p:nvPr/>
        </p:nvCxnSpPr>
        <p:spPr>
          <a:xfrm flipV="1">
            <a:off x="6447453" y="1656087"/>
            <a:ext cx="2127380" cy="5086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ABA68F6-61F7-7F1D-2D48-616F73CD548E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6665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tx1"/>
                </a:solidFill>
              </a:rPr>
              <a:t>Our approach</a:t>
            </a:r>
            <a:endParaRPr lang="sk-SK" sz="4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62B90-1695-1D8F-1212-FEBBE39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BE10-C11B-44AD-9B93-31E567A9B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Widescreen</PresentationFormat>
  <Paragraphs>125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Analysis of virtual machine based obfuscators</vt:lpstr>
      <vt:lpstr>Introduction – obfuscation</vt:lpstr>
      <vt:lpstr>Aim</vt:lpstr>
      <vt:lpstr>CodeVirtualizer</vt:lpstr>
      <vt:lpstr>CodeVirtualizer</vt:lpstr>
      <vt:lpstr>CodeVirtualizer</vt:lpstr>
      <vt:lpstr>PowerPoint Presentation</vt:lpstr>
      <vt:lpstr>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virtual machine based obfuscators</dc:title>
  <dc:creator>Vladislav Hrčka</dc:creator>
  <cp:lastModifiedBy>Vladislav Hrčka</cp:lastModifiedBy>
  <cp:revision>141</cp:revision>
  <dcterms:created xsi:type="dcterms:W3CDTF">2021-11-23T19:32:14Z</dcterms:created>
  <dcterms:modified xsi:type="dcterms:W3CDTF">2023-06-03T15:24:41Z</dcterms:modified>
</cp:coreProperties>
</file>